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2"/>
  </p:notesMasterIdLst>
  <p:sldIdLst>
    <p:sldId id="261" r:id="rId2"/>
    <p:sldId id="365" r:id="rId3"/>
    <p:sldId id="370" r:id="rId4"/>
    <p:sldId id="373" r:id="rId5"/>
    <p:sldId id="385" r:id="rId6"/>
    <p:sldId id="271" r:id="rId7"/>
    <p:sldId id="267" r:id="rId8"/>
    <p:sldId id="269" r:id="rId9"/>
    <p:sldId id="268" r:id="rId10"/>
    <p:sldId id="379" r:id="rId11"/>
    <p:sldId id="384" r:id="rId12"/>
    <p:sldId id="375" r:id="rId13"/>
    <p:sldId id="382" r:id="rId14"/>
    <p:sldId id="372" r:id="rId15"/>
    <p:sldId id="377" r:id="rId16"/>
    <p:sldId id="378" r:id="rId17"/>
    <p:sldId id="368" r:id="rId18"/>
    <p:sldId id="380" r:id="rId19"/>
    <p:sldId id="386" r:id="rId20"/>
    <p:sldId id="388" r:id="rId21"/>
    <p:sldId id="367" r:id="rId22"/>
    <p:sldId id="381" r:id="rId23"/>
    <p:sldId id="273" r:id="rId24"/>
    <p:sldId id="391" r:id="rId25"/>
    <p:sldId id="390" r:id="rId26"/>
    <p:sldId id="392" r:id="rId27"/>
    <p:sldId id="394" r:id="rId28"/>
    <p:sldId id="393" r:id="rId29"/>
    <p:sldId id="270" r:id="rId30"/>
    <p:sldId id="39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1755355-3E9E-47D5-B5E5-4955098399A0}">
          <p14:sldIdLst>
            <p14:sldId id="261"/>
            <p14:sldId id="365"/>
            <p14:sldId id="370"/>
            <p14:sldId id="373"/>
            <p14:sldId id="385"/>
            <p14:sldId id="271"/>
            <p14:sldId id="267"/>
            <p14:sldId id="269"/>
            <p14:sldId id="268"/>
            <p14:sldId id="379"/>
            <p14:sldId id="384"/>
            <p14:sldId id="375"/>
            <p14:sldId id="382"/>
            <p14:sldId id="372"/>
            <p14:sldId id="377"/>
            <p14:sldId id="378"/>
            <p14:sldId id="368"/>
            <p14:sldId id="380"/>
            <p14:sldId id="386"/>
            <p14:sldId id="388"/>
            <p14:sldId id="367"/>
            <p14:sldId id="381"/>
            <p14:sldId id="273"/>
            <p14:sldId id="391"/>
            <p14:sldId id="390"/>
            <p14:sldId id="392"/>
            <p14:sldId id="394"/>
            <p14:sldId id="393"/>
            <p14:sldId id="270"/>
            <p14:sldId id="3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BFF"/>
    <a:srgbClr val="660066"/>
    <a:srgbClr val="FF99FF"/>
    <a:srgbClr val="1B2768"/>
    <a:srgbClr val="7F2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57" autoAdjust="0"/>
    <p:restoredTop sz="94620" autoAdjust="0"/>
  </p:normalViewPr>
  <p:slideViewPr>
    <p:cSldViewPr snapToGrid="0">
      <p:cViewPr varScale="1">
        <p:scale>
          <a:sx n="51" d="100"/>
          <a:sy n="51" d="100"/>
        </p:scale>
        <p:origin x="55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ddd4e9\Main\1%20-%20&#1055;&#1083;&#1072;&#1085;&#1099;\&#1050;&#1086;&#1085;&#1092;&#1077;&#1088;&#1077;&#1085;&#1094;&#1080;&#1080;%202025\&#1048;&#1053;&#1048;&#1054;&#1053;%20-%20&#1043;&#1086;&#1088;&#1086;&#1076;%20&#1082;&#1091;&#1083;&#1100;&#1090;&#1091;&#1088;&#1072;%208-9%20&#1072;&#1087;&#1088;%202025\&#1041;&#1072;&#1079;&#1072;\&#1040;&#1085;&#1090;&#1088;&#1086;%20&#1087;&#1086;%20&#1089;&#1090;&#1086;&#1083;&#1080;&#1094;&#1072;&#1084;%20&#1062;&#1060;&#1054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ddd4e9\Main\1%20-%20&#1055;&#1083;&#1072;&#1085;&#1099;\&#1050;&#1086;&#1085;&#1092;&#1077;&#1088;&#1077;&#1085;&#1094;&#1080;&#1080;%202025\&#1064;&#1072;&#1085;&#1103;&#1074;&#1080;&#1085;&#1089;&#1082;&#1080;&#1077;%20&#1095;&#1090;&#1077;&#1085;&#1080;&#1103;\&#1059;&#1083;&#1080;&#1094;&#1099;%20&#1089;&#1090;&#1086;&#1083;&#1080;&#1094;%20&#1062;&#1060;&#1054;-3.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ddd4e9\Main\1%20-%20&#1055;&#1083;&#1072;&#1085;&#1099;\&#1050;&#1086;&#1085;&#1092;&#1077;&#1088;&#1077;&#1085;&#1094;&#1080;&#1080;%202024\&#1050;&#1072;&#1083;&#1091;&#1075;&#1072;%2023-24%20&#1084;&#1072;&#1103;%202024\&#1056;&#1072;&#1089;&#1095;&#1077;&#1090;&#1099;\&#1040;&#1085;&#1090;&#1088;&#1086;&#1087;&#1086;&#1090;&#1086;&#1087;&#1086;&#1085;&#1080;&#1084;&#1099;%20-%20&#1087;&#1086;%20&#1075;&#1086;&#1088;&#1086;&#1076;&#1072;&#108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asddd4e9\Main\1%20-%20&#1055;&#1083;&#1072;&#1085;&#1099;\&#1050;&#1086;&#1085;&#1092;&#1077;&#1088;&#1077;&#1085;&#1094;&#1080;&#1080;%202024\&#1050;&#1072;&#1083;&#1091;&#1075;&#1072;%2023-24%20&#1084;&#1072;&#1103;%202024\&#1056;&#1072;&#1089;&#1095;&#1077;&#1090;&#1099;\&#1040;&#1085;&#1090;&#1088;&#1086;&#1087;&#1086;&#1090;&#1086;&#1087;&#1086;&#1085;&#1080;&#1084;&#1099;%20-%20&#1087;&#1086;%20&#1075;&#1086;&#1088;&#1086;&#1076;&#1072;&#1084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6;&#1086;&#1084;&#1072;\1%20-%20&#1055;&#1083;&#1072;&#1085;&#1099;\&#1050;&#1086;&#1085;&#1092;&#1077;&#1088;&#1077;&#1085;&#1094;&#1080;&#1080;%202025\&#1048;&#1053;&#1048;&#1054;&#1053;%20-%20&#1043;&#1086;&#1088;&#1086;&#1076;%20&#1082;&#1091;&#1083;&#1100;&#1090;&#1091;&#1088;&#1072;%208-9%20&#1072;&#1087;&#1088;%202025\&#1041;&#1072;&#1079;&#1072;\&#1050;&#1086;&#1087;&#1080;&#1103;%20&#1040;&#1085;&#1090;&#1088;&#1086;%20&#1087;&#1086;%20&#1089;&#1090;&#1086;&#1083;&#1080;&#1094;&#1072;&#1084;%20&#1062;&#1060;&#1054;.1.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236DC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Итог!$B$68:$B$83</c:f>
              <c:strCache>
                <c:ptCount val="16"/>
                <c:pt idx="0">
                  <c:v>Белгород</c:v>
                </c:pt>
                <c:pt idx="1">
                  <c:v>Курск</c:v>
                </c:pt>
                <c:pt idx="2">
                  <c:v>Владимир</c:v>
                </c:pt>
                <c:pt idx="3">
                  <c:v>Калуга</c:v>
                </c:pt>
                <c:pt idx="4">
                  <c:v>Липецк</c:v>
                </c:pt>
                <c:pt idx="5">
                  <c:v>Орел</c:v>
                </c:pt>
                <c:pt idx="6">
                  <c:v>Ярославль</c:v>
                </c:pt>
                <c:pt idx="7">
                  <c:v>Тамбов</c:v>
                </c:pt>
                <c:pt idx="8">
                  <c:v>Иваново</c:v>
                </c:pt>
                <c:pt idx="9">
                  <c:v>Брянск</c:v>
                </c:pt>
                <c:pt idx="10">
                  <c:v>Смоленск </c:v>
                </c:pt>
                <c:pt idx="11">
                  <c:v>Тула</c:v>
                </c:pt>
                <c:pt idx="12">
                  <c:v>Воронеж</c:v>
                </c:pt>
                <c:pt idx="13">
                  <c:v>Тверь</c:v>
                </c:pt>
                <c:pt idx="14">
                  <c:v>Рязань</c:v>
                </c:pt>
                <c:pt idx="15">
                  <c:v>Кострома</c:v>
                </c:pt>
              </c:strCache>
            </c:strRef>
          </c:cat>
          <c:val>
            <c:numRef>
              <c:f>Итог!$C$68:$C$83</c:f>
              <c:numCache>
                <c:formatCode>0.00%</c:formatCode>
                <c:ptCount val="16"/>
                <c:pt idx="0">
                  <c:v>1.4778325123152709E-2</c:v>
                </c:pt>
                <c:pt idx="1">
                  <c:v>2.7397260273972601E-2</c:v>
                </c:pt>
                <c:pt idx="2">
                  <c:v>2.8776978417266189E-2</c:v>
                </c:pt>
                <c:pt idx="3">
                  <c:v>4.6296296296296294E-2</c:v>
                </c:pt>
                <c:pt idx="4">
                  <c:v>4.7272727272727272E-2</c:v>
                </c:pt>
                <c:pt idx="5">
                  <c:v>6.2857142857142861E-2</c:v>
                </c:pt>
                <c:pt idx="6">
                  <c:v>6.4516129032258063E-2</c:v>
                </c:pt>
                <c:pt idx="7">
                  <c:v>6.4748201438848921E-2</c:v>
                </c:pt>
                <c:pt idx="8">
                  <c:v>6.5040650406504072E-2</c:v>
                </c:pt>
                <c:pt idx="9">
                  <c:v>6.6147859922178989E-2</c:v>
                </c:pt>
                <c:pt idx="10">
                  <c:v>6.6225165562913912E-2</c:v>
                </c:pt>
                <c:pt idx="11">
                  <c:v>6.640625E-2</c:v>
                </c:pt>
                <c:pt idx="12">
                  <c:v>7.9136690647482008E-2</c:v>
                </c:pt>
                <c:pt idx="13">
                  <c:v>0.10181818181818182</c:v>
                </c:pt>
                <c:pt idx="14">
                  <c:v>0.12030075187969924</c:v>
                </c:pt>
                <c:pt idx="15">
                  <c:v>0.13043478260869565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E9-4CA2-82BC-A04EC30CC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370283344"/>
        <c:axId val="370282224"/>
      </c:barChart>
      <c:catAx>
        <c:axId val="37028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282224"/>
        <c:crosses val="autoZero"/>
        <c:auto val="1"/>
        <c:lblAlgn val="ctr"/>
        <c:lblOffset val="100"/>
        <c:noMultiLvlLbl val="0"/>
      </c:catAx>
      <c:valAx>
        <c:axId val="37028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0283344"/>
        <c:crosses val="autoZero"/>
        <c:crossBetween val="between"/>
      </c:valAx>
      <c:spPr>
        <a:noFill/>
        <a:ln>
          <a:solidFill>
            <a:schemeClr val="tx1">
              <a:alpha val="99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10246063303757"/>
          <c:y val="3.1368170939242074E-2"/>
          <c:w val="0.67551998289795401"/>
          <c:h val="0.904045316082295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1FF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'Всего Ж'!$C$228:$C$237</c:f>
              <c:strCache>
                <c:ptCount val="10"/>
                <c:pt idx="0">
                  <c:v>Терешкова Валентина</c:v>
                </c:pt>
                <c:pt idx="1">
                  <c:v>Шевцова Любовь</c:v>
                </c:pt>
                <c:pt idx="2">
                  <c:v>Ковалевская Софья</c:v>
                </c:pt>
                <c:pt idx="3">
                  <c:v>Перовская Софья</c:v>
                </c:pt>
                <c:pt idx="4">
                  <c:v>Чайкина Лиза</c:v>
                </c:pt>
                <c:pt idx="5">
                  <c:v>Люксембург Роза</c:v>
                </c:pt>
                <c:pt idx="6">
                  <c:v>Раскова Марина</c:v>
                </c:pt>
                <c:pt idx="7">
                  <c:v>Космодемьянская Зоя</c:v>
                </c:pt>
                <c:pt idx="8">
                  <c:v>Крупская Н.К.</c:v>
                </c:pt>
                <c:pt idx="9">
                  <c:v>Осипенко Полина</c:v>
                </c:pt>
              </c:strCache>
            </c:strRef>
          </c:cat>
          <c:val>
            <c:numRef>
              <c:f>'Всего Ж'!$D$228:$D$237</c:f>
              <c:numCache>
                <c:formatCode>General</c:formatCode>
                <c:ptCount val="10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9</c:v>
                </c:pt>
                <c:pt idx="4">
                  <c:v>10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4-46C7-AE46-3133E7A81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86"/>
        <c:axId val="162489216"/>
        <c:axId val="164644528"/>
      </c:barChart>
      <c:catAx>
        <c:axId val="162489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644528"/>
        <c:crosses val="autoZero"/>
        <c:auto val="1"/>
        <c:lblAlgn val="ctr"/>
        <c:lblOffset val="100"/>
        <c:noMultiLvlLbl val="0"/>
      </c:catAx>
      <c:valAx>
        <c:axId val="164644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48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15400730223798"/>
          <c:y val="8.2281867659987629E-2"/>
          <c:w val="0.78571305423849114"/>
          <c:h val="0.8583434506695758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 w="254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'М (2)'!$B$277:$B$286</c:f>
              <c:strCache>
                <c:ptCount val="10"/>
                <c:pt idx="0">
                  <c:v>Некрасов</c:v>
                </c:pt>
                <c:pt idx="1">
                  <c:v>Добролюбов</c:v>
                </c:pt>
                <c:pt idx="2">
                  <c:v>Гоголь</c:v>
                </c:pt>
                <c:pt idx="3">
                  <c:v>Гагарин</c:v>
                </c:pt>
                <c:pt idx="4">
                  <c:v>Ленин</c:v>
                </c:pt>
                <c:pt idx="5">
                  <c:v>Мичурин</c:v>
                </c:pt>
                <c:pt idx="6">
                  <c:v>Чкалов</c:v>
                </c:pt>
                <c:pt idx="7">
                  <c:v>Чапаев</c:v>
                </c:pt>
                <c:pt idx="8">
                  <c:v>Суворов</c:v>
                </c:pt>
                <c:pt idx="9">
                  <c:v>Маяковский</c:v>
                </c:pt>
              </c:strCache>
            </c:strRef>
          </c:cat>
          <c:val>
            <c:numRef>
              <c:f>'М (2)'!$C$277:$C$286</c:f>
              <c:numCache>
                <c:formatCode>General</c:formatCode>
                <c:ptCount val="10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31</c:v>
                </c:pt>
                <c:pt idx="9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96-4FB7-BFDB-BA7D0B11D9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254400128"/>
        <c:axId val="254402368"/>
      </c:barChart>
      <c:catAx>
        <c:axId val="254400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4402368"/>
        <c:crosses val="autoZero"/>
        <c:auto val="1"/>
        <c:lblAlgn val="ctr"/>
        <c:lblOffset val="100"/>
        <c:noMultiLvlLbl val="0"/>
      </c:catAx>
      <c:valAx>
        <c:axId val="254402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440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Лист2!$D$66:$D$81</c:f>
              <c:strCache>
                <c:ptCount val="16"/>
                <c:pt idx="0">
                  <c:v>Кострома</c:v>
                </c:pt>
                <c:pt idx="1">
                  <c:v>Белгород</c:v>
                </c:pt>
                <c:pt idx="2">
                  <c:v>Орел</c:v>
                </c:pt>
                <c:pt idx="3">
                  <c:v>Иваново</c:v>
                </c:pt>
                <c:pt idx="4">
                  <c:v>Смоленск</c:v>
                </c:pt>
                <c:pt idx="5">
                  <c:v>Липецк</c:v>
                </c:pt>
                <c:pt idx="6">
                  <c:v>Тамбов</c:v>
                </c:pt>
                <c:pt idx="7">
                  <c:v>Воронеж</c:v>
                </c:pt>
                <c:pt idx="8">
                  <c:v>Рязань</c:v>
                </c:pt>
                <c:pt idx="9">
                  <c:v>Тверь</c:v>
                </c:pt>
                <c:pt idx="10">
                  <c:v>Тула</c:v>
                </c:pt>
                <c:pt idx="11">
                  <c:v>Брянск</c:v>
                </c:pt>
                <c:pt idx="12">
                  <c:v>Владимир</c:v>
                </c:pt>
                <c:pt idx="13">
                  <c:v>Ярославль</c:v>
                </c:pt>
                <c:pt idx="14">
                  <c:v>Калуга</c:v>
                </c:pt>
                <c:pt idx="15">
                  <c:v>Курск</c:v>
                </c:pt>
              </c:strCache>
            </c:strRef>
          </c:cat>
          <c:val>
            <c:numRef>
              <c:f>Лист2!$E$66:$E$81</c:f>
              <c:numCache>
                <c:formatCode>0.00%</c:formatCode>
                <c:ptCount val="16"/>
                <c:pt idx="0">
                  <c:v>0.83098591549295753</c:v>
                </c:pt>
                <c:pt idx="1">
                  <c:v>0.75879396984924619</c:v>
                </c:pt>
                <c:pt idx="2">
                  <c:v>0.73684210526315785</c:v>
                </c:pt>
                <c:pt idx="3">
                  <c:v>0.73417721518987433</c:v>
                </c:pt>
                <c:pt idx="4">
                  <c:v>0.72368421052631626</c:v>
                </c:pt>
                <c:pt idx="5">
                  <c:v>0.71897810218978175</c:v>
                </c:pt>
                <c:pt idx="6">
                  <c:v>0.70588235294117663</c:v>
                </c:pt>
                <c:pt idx="7">
                  <c:v>0.70048309178743906</c:v>
                </c:pt>
                <c:pt idx="8">
                  <c:v>0.6917293233082713</c:v>
                </c:pt>
                <c:pt idx="9">
                  <c:v>0.69090909090909136</c:v>
                </c:pt>
                <c:pt idx="10">
                  <c:v>0.6842105263157896</c:v>
                </c:pt>
                <c:pt idx="11">
                  <c:v>0.66803278688524559</c:v>
                </c:pt>
                <c:pt idx="12">
                  <c:v>0.6428571428571429</c:v>
                </c:pt>
                <c:pt idx="13">
                  <c:v>0.64055299539170507</c:v>
                </c:pt>
                <c:pt idx="14">
                  <c:v>0.6320754716981144</c:v>
                </c:pt>
                <c:pt idx="15">
                  <c:v>0.58730158730158732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84-473F-84F8-D9FCED119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4401808"/>
        <c:axId val="562960608"/>
      </c:barChart>
      <c:catAx>
        <c:axId val="254401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62960608"/>
        <c:crosses val="autoZero"/>
        <c:auto val="1"/>
        <c:lblAlgn val="ctr"/>
        <c:lblOffset val="100"/>
        <c:noMultiLvlLbl val="0"/>
      </c:catAx>
      <c:valAx>
        <c:axId val="562960608"/>
        <c:scaling>
          <c:orientation val="minMax"/>
          <c:min val="0.5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54401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 w="2222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Местные!$C$28:$C$43</c:f>
              <c:strCache>
                <c:ptCount val="16"/>
                <c:pt idx="0">
                  <c:v>Белгород</c:v>
                </c:pt>
                <c:pt idx="1">
                  <c:v>Кострома</c:v>
                </c:pt>
                <c:pt idx="2">
                  <c:v>Иваново</c:v>
                </c:pt>
                <c:pt idx="3">
                  <c:v>Орел</c:v>
                </c:pt>
                <c:pt idx="4">
                  <c:v>Владимир</c:v>
                </c:pt>
                <c:pt idx="5">
                  <c:v>Курск</c:v>
                </c:pt>
                <c:pt idx="6">
                  <c:v>Липецк</c:v>
                </c:pt>
                <c:pt idx="7">
                  <c:v>Воронеж</c:v>
                </c:pt>
                <c:pt idx="8">
                  <c:v>Тверь</c:v>
                </c:pt>
                <c:pt idx="9">
                  <c:v>Тула</c:v>
                </c:pt>
                <c:pt idx="10">
                  <c:v>Ярославль</c:v>
                </c:pt>
                <c:pt idx="11">
                  <c:v>Рязань</c:v>
                </c:pt>
                <c:pt idx="12">
                  <c:v>Смоленск </c:v>
                </c:pt>
                <c:pt idx="13">
                  <c:v>Тамбов</c:v>
                </c:pt>
                <c:pt idx="14">
                  <c:v>Брянск</c:v>
                </c:pt>
                <c:pt idx="15">
                  <c:v>Калуга</c:v>
                </c:pt>
              </c:strCache>
            </c:strRef>
          </c:cat>
          <c:val>
            <c:numRef>
              <c:f>Местные!$D$28:$D$43</c:f>
              <c:numCache>
                <c:formatCode>0.00%</c:formatCode>
                <c:ptCount val="16"/>
                <c:pt idx="0">
                  <c:v>0.47290640394088668</c:v>
                </c:pt>
                <c:pt idx="1">
                  <c:v>0.44927536231884058</c:v>
                </c:pt>
                <c:pt idx="2">
                  <c:v>0.41700404858299595</c:v>
                </c:pt>
                <c:pt idx="3">
                  <c:v>0.38857142857142857</c:v>
                </c:pt>
                <c:pt idx="4">
                  <c:v>0.36170212765957449</c:v>
                </c:pt>
                <c:pt idx="5">
                  <c:v>0.31506849315068491</c:v>
                </c:pt>
                <c:pt idx="6">
                  <c:v>0.30909090909090908</c:v>
                </c:pt>
                <c:pt idx="7">
                  <c:v>0.30455635491606714</c:v>
                </c:pt>
                <c:pt idx="8">
                  <c:v>0.27272727272727271</c:v>
                </c:pt>
                <c:pt idx="9">
                  <c:v>0.2578125</c:v>
                </c:pt>
                <c:pt idx="10">
                  <c:v>0.24423963133640553</c:v>
                </c:pt>
                <c:pt idx="11">
                  <c:v>0.24285714285714285</c:v>
                </c:pt>
                <c:pt idx="12">
                  <c:v>0.23026315789473684</c:v>
                </c:pt>
                <c:pt idx="13">
                  <c:v>0.23021582733812951</c:v>
                </c:pt>
                <c:pt idx="14">
                  <c:v>0.22568093385214008</c:v>
                </c:pt>
                <c:pt idx="15">
                  <c:v>0.21296296296296297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E9-4B9E-B5E5-D774EF1F3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-27"/>
        <c:axId val="493665216"/>
        <c:axId val="483577040"/>
      </c:barChart>
      <c:catAx>
        <c:axId val="49366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577040"/>
        <c:crosses val="autoZero"/>
        <c:auto val="1"/>
        <c:lblAlgn val="ctr"/>
        <c:lblOffset val="100"/>
        <c:noMultiLvlLbl val="0"/>
      </c:catAx>
      <c:valAx>
        <c:axId val="48357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66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0.21535</cdr:x>
      <cdr:y>0.76561</cdr:y>
    </cdr:from>
    <cdr:to>
      <cdr:x>0.23503</cdr:x>
      <cdr:y>0.81193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61E40608-B79C-C8B3-4845-D957F61F360E}"/>
            </a:ext>
          </a:extLst>
        </cdr:cNvPr>
        <cdr:cNvSpPr txBox="1"/>
      </cdr:nvSpPr>
      <cdr:spPr>
        <a:xfrm xmlns:a="http://schemas.openxmlformats.org/drawingml/2006/main">
          <a:off x="1958955" y="4578694"/>
          <a:ext cx="17898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4</a:t>
          </a:r>
        </a:p>
      </cdr:txBody>
    </cdr:sp>
  </cdr:relSizeAnchor>
  <cdr:relSizeAnchor xmlns:cdr="http://schemas.openxmlformats.org/drawingml/2006/chartDrawing">
    <cdr:from>
      <cdr:x>0.76806</cdr:x>
      <cdr:y>0.44671</cdr:y>
    </cdr:from>
    <cdr:to>
      <cdr:x>0.81965</cdr:x>
      <cdr:y>0.49303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1E40608-B79C-C8B3-4845-D957F61F360E}"/>
            </a:ext>
          </a:extLst>
        </cdr:cNvPr>
        <cdr:cNvSpPr txBox="1"/>
      </cdr:nvSpPr>
      <cdr:spPr>
        <a:xfrm xmlns:a="http://schemas.openxmlformats.org/drawingml/2006/main">
          <a:off x="6986678" y="2671554"/>
          <a:ext cx="46923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33</a:t>
          </a:r>
        </a:p>
      </cdr:txBody>
    </cdr:sp>
  </cdr:relSizeAnchor>
  <cdr:relSizeAnchor xmlns:cdr="http://schemas.openxmlformats.org/drawingml/2006/chartDrawing">
    <cdr:from>
      <cdr:x>0.93938</cdr:x>
      <cdr:y>0.68044</cdr:y>
    </cdr:from>
    <cdr:to>
      <cdr:x>0.96319</cdr:x>
      <cdr:y>0.72676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id="{61E40608-B79C-C8B3-4845-D957F61F360E}"/>
            </a:ext>
          </a:extLst>
        </cdr:cNvPr>
        <cdr:cNvSpPr txBox="1"/>
      </cdr:nvSpPr>
      <cdr:spPr>
        <a:xfrm xmlns:a="http://schemas.openxmlformats.org/drawingml/2006/main">
          <a:off x="8545095" y="4069346"/>
          <a:ext cx="21656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9</a:t>
          </a:r>
        </a:p>
      </cdr:txBody>
    </cdr:sp>
  </cdr:relSizeAnchor>
  <cdr:relSizeAnchor xmlns:cdr="http://schemas.openxmlformats.org/drawingml/2006/chartDrawing">
    <cdr:from>
      <cdr:x>0.15677</cdr:x>
      <cdr:y>0.76664</cdr:y>
    </cdr:from>
    <cdr:to>
      <cdr:x>0.18058</cdr:x>
      <cdr:y>0.81296</cdr:y>
    </cdr:to>
    <cdr:sp macro="" textlink="">
      <cdr:nvSpPr>
        <cdr:cNvPr id="5" name="TextBox 2">
          <a:extLst xmlns:a="http://schemas.openxmlformats.org/drawingml/2006/main">
            <a:ext uri="{FF2B5EF4-FFF2-40B4-BE49-F238E27FC236}">
              <a16:creationId xmlns:a16="http://schemas.microsoft.com/office/drawing/2014/main" id="{61E40608-B79C-C8B3-4845-D957F61F360E}"/>
            </a:ext>
          </a:extLst>
        </cdr:cNvPr>
        <cdr:cNvSpPr txBox="1"/>
      </cdr:nvSpPr>
      <cdr:spPr>
        <a:xfrm xmlns:a="http://schemas.openxmlformats.org/drawingml/2006/main">
          <a:off x="1426084" y="4584845"/>
          <a:ext cx="21656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4</a:t>
          </a:r>
        </a:p>
      </cdr:txBody>
    </cdr:sp>
  </cdr:relSizeAnchor>
  <cdr:relSizeAnchor xmlns:cdr="http://schemas.openxmlformats.org/drawingml/2006/chartDrawing">
    <cdr:from>
      <cdr:x>0.31906</cdr:x>
      <cdr:y>0.64866</cdr:y>
    </cdr:from>
    <cdr:to>
      <cdr:x>0.36006</cdr:x>
      <cdr:y>0.69497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id="{61E40608-B79C-C8B3-4845-D957F61F360E}"/>
            </a:ext>
          </a:extLst>
        </cdr:cNvPr>
        <cdr:cNvSpPr txBox="1"/>
      </cdr:nvSpPr>
      <cdr:spPr>
        <a:xfrm xmlns:a="http://schemas.openxmlformats.org/drawingml/2006/main">
          <a:off x="2902283" y="3879265"/>
          <a:ext cx="37297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13</a:t>
          </a:r>
        </a:p>
      </cdr:txBody>
    </cdr:sp>
  </cdr:relSizeAnchor>
  <cdr:relSizeAnchor xmlns:cdr="http://schemas.openxmlformats.org/drawingml/2006/chartDrawing">
    <cdr:from>
      <cdr:x>0.37622</cdr:x>
      <cdr:y>0.67123</cdr:y>
    </cdr:from>
    <cdr:to>
      <cdr:x>0.41723</cdr:x>
      <cdr:y>0.71755</cdr:y>
    </cdr:to>
    <cdr:sp macro="" textlink="">
      <cdr:nvSpPr>
        <cdr:cNvPr id="7" name="TextBox 2">
          <a:extLst xmlns:a="http://schemas.openxmlformats.org/drawingml/2006/main">
            <a:ext uri="{FF2B5EF4-FFF2-40B4-BE49-F238E27FC236}">
              <a16:creationId xmlns:a16="http://schemas.microsoft.com/office/drawing/2014/main" id="{F0511636-1190-7601-125B-140C8E2AB1EF}"/>
            </a:ext>
          </a:extLst>
        </cdr:cNvPr>
        <cdr:cNvSpPr txBox="1"/>
      </cdr:nvSpPr>
      <cdr:spPr>
        <a:xfrm xmlns:a="http://schemas.openxmlformats.org/drawingml/2006/main">
          <a:off x="3422315" y="4014286"/>
          <a:ext cx="37297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11</a:t>
          </a:r>
        </a:p>
      </cdr:txBody>
    </cdr:sp>
  </cdr:relSizeAnchor>
  <cdr:relSizeAnchor xmlns:cdr="http://schemas.openxmlformats.org/drawingml/2006/chartDrawing">
    <cdr:from>
      <cdr:x>0.88201</cdr:x>
      <cdr:y>0.60601</cdr:y>
    </cdr:from>
    <cdr:to>
      <cdr:x>0.92302</cdr:x>
      <cdr:y>0.65232</cdr:y>
    </cdr:to>
    <cdr:sp macro="" textlink="">
      <cdr:nvSpPr>
        <cdr:cNvPr id="8" name="TextBox 2">
          <a:extLst xmlns:a="http://schemas.openxmlformats.org/drawingml/2006/main">
            <a:ext uri="{FF2B5EF4-FFF2-40B4-BE49-F238E27FC236}">
              <a16:creationId xmlns:a16="http://schemas.microsoft.com/office/drawing/2014/main" id="{F0511636-1190-7601-125B-140C8E2AB1EF}"/>
            </a:ext>
          </a:extLst>
        </cdr:cNvPr>
        <cdr:cNvSpPr txBox="1"/>
      </cdr:nvSpPr>
      <cdr:spPr>
        <a:xfrm xmlns:a="http://schemas.openxmlformats.org/drawingml/2006/main">
          <a:off x="8023226" y="3624189"/>
          <a:ext cx="37297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16</a:t>
          </a:r>
        </a:p>
      </cdr:txBody>
    </cdr:sp>
  </cdr:relSizeAnchor>
  <cdr:relSizeAnchor xmlns:cdr="http://schemas.openxmlformats.org/drawingml/2006/chartDrawing">
    <cdr:from>
      <cdr:x>0.65266</cdr:x>
      <cdr:y>0.67928</cdr:y>
    </cdr:from>
    <cdr:to>
      <cdr:x>0.69366</cdr:x>
      <cdr:y>0.7256</cdr:y>
    </cdr:to>
    <cdr:sp macro="" textlink="">
      <cdr:nvSpPr>
        <cdr:cNvPr id="9" name="TextBox 2">
          <a:extLst xmlns:a="http://schemas.openxmlformats.org/drawingml/2006/main">
            <a:ext uri="{FF2B5EF4-FFF2-40B4-BE49-F238E27FC236}">
              <a16:creationId xmlns:a16="http://schemas.microsoft.com/office/drawing/2014/main" id="{F0511636-1190-7601-125B-140C8E2AB1EF}"/>
            </a:ext>
          </a:extLst>
        </cdr:cNvPr>
        <cdr:cNvSpPr txBox="1"/>
      </cdr:nvSpPr>
      <cdr:spPr>
        <a:xfrm xmlns:a="http://schemas.openxmlformats.org/drawingml/2006/main">
          <a:off x="5936915" y="4062412"/>
          <a:ext cx="37297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10</a:t>
          </a:r>
        </a:p>
      </cdr:txBody>
    </cdr:sp>
  </cdr:relSizeAnchor>
  <cdr:relSizeAnchor xmlns:cdr="http://schemas.openxmlformats.org/drawingml/2006/chartDrawing">
    <cdr:from>
      <cdr:x>0.49295</cdr:x>
      <cdr:y>0.69613</cdr:y>
    </cdr:from>
    <cdr:to>
      <cdr:x>0.53395</cdr:x>
      <cdr:y>0.74245</cdr:y>
    </cdr:to>
    <cdr:sp macro="" textlink="">
      <cdr:nvSpPr>
        <cdr:cNvPr id="10" name="TextBox 2">
          <a:extLst xmlns:a="http://schemas.openxmlformats.org/drawingml/2006/main">
            <a:ext uri="{FF2B5EF4-FFF2-40B4-BE49-F238E27FC236}">
              <a16:creationId xmlns:a16="http://schemas.microsoft.com/office/drawing/2014/main" id="{F0511636-1190-7601-125B-140C8E2AB1EF}"/>
            </a:ext>
          </a:extLst>
        </cdr:cNvPr>
        <cdr:cNvSpPr txBox="1"/>
      </cdr:nvSpPr>
      <cdr:spPr>
        <a:xfrm xmlns:a="http://schemas.openxmlformats.org/drawingml/2006/main">
          <a:off x="4484110" y="4163196"/>
          <a:ext cx="37297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9</a:t>
          </a:r>
        </a:p>
      </cdr:txBody>
    </cdr:sp>
  </cdr:relSizeAnchor>
  <cdr:relSizeAnchor xmlns:cdr="http://schemas.openxmlformats.org/drawingml/2006/chartDrawing">
    <cdr:from>
      <cdr:x>0.82196</cdr:x>
      <cdr:y>0.49303</cdr:y>
    </cdr:from>
    <cdr:to>
      <cdr:x>0.86296</cdr:x>
      <cdr:y>0.53935</cdr:y>
    </cdr:to>
    <cdr:sp macro="" textlink="">
      <cdr:nvSpPr>
        <cdr:cNvPr id="11" name="TextBox 2">
          <a:extLst xmlns:a="http://schemas.openxmlformats.org/drawingml/2006/main">
            <a:ext uri="{FF2B5EF4-FFF2-40B4-BE49-F238E27FC236}">
              <a16:creationId xmlns:a16="http://schemas.microsoft.com/office/drawing/2014/main" id="{F0511636-1190-7601-125B-140C8E2AB1EF}"/>
            </a:ext>
          </a:extLst>
        </cdr:cNvPr>
        <cdr:cNvSpPr txBox="1"/>
      </cdr:nvSpPr>
      <cdr:spPr>
        <a:xfrm xmlns:a="http://schemas.openxmlformats.org/drawingml/2006/main">
          <a:off x="7476956" y="2948553"/>
          <a:ext cx="37297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28</a:t>
          </a:r>
        </a:p>
      </cdr:txBody>
    </cdr:sp>
  </cdr:relSizeAnchor>
  <cdr:relSizeAnchor xmlns:cdr="http://schemas.openxmlformats.org/drawingml/2006/chartDrawing">
    <cdr:from>
      <cdr:x>0.71043</cdr:x>
      <cdr:y>0.58285</cdr:y>
    </cdr:from>
    <cdr:to>
      <cdr:x>0.75144</cdr:x>
      <cdr:y>0.62916</cdr:y>
    </cdr:to>
    <cdr:sp macro="" textlink="">
      <cdr:nvSpPr>
        <cdr:cNvPr id="12" name="TextBox 2">
          <a:extLst xmlns:a="http://schemas.openxmlformats.org/drawingml/2006/main">
            <a:ext uri="{FF2B5EF4-FFF2-40B4-BE49-F238E27FC236}">
              <a16:creationId xmlns:a16="http://schemas.microsoft.com/office/drawing/2014/main" id="{F0511636-1190-7601-125B-140C8E2AB1EF}"/>
            </a:ext>
          </a:extLst>
        </cdr:cNvPr>
        <cdr:cNvSpPr txBox="1"/>
      </cdr:nvSpPr>
      <cdr:spPr>
        <a:xfrm xmlns:a="http://schemas.openxmlformats.org/drawingml/2006/main">
          <a:off x="6462445" y="3485689"/>
          <a:ext cx="37297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17</a:t>
          </a:r>
        </a:p>
      </cdr:txBody>
    </cdr:sp>
  </cdr:relSizeAnchor>
  <cdr:relSizeAnchor xmlns:cdr="http://schemas.openxmlformats.org/drawingml/2006/chartDrawing">
    <cdr:from>
      <cdr:x>0.43006</cdr:x>
      <cdr:y>0.62916</cdr:y>
    </cdr:from>
    <cdr:to>
      <cdr:x>0.48573</cdr:x>
      <cdr:y>0.67548</cdr:y>
    </cdr:to>
    <cdr:sp macro="" textlink="">
      <cdr:nvSpPr>
        <cdr:cNvPr id="13" name="TextBox 2">
          <a:extLst xmlns:a="http://schemas.openxmlformats.org/drawingml/2006/main">
            <a:ext uri="{FF2B5EF4-FFF2-40B4-BE49-F238E27FC236}">
              <a16:creationId xmlns:a16="http://schemas.microsoft.com/office/drawing/2014/main" id="{F0511636-1190-7601-125B-140C8E2AB1EF}"/>
            </a:ext>
          </a:extLst>
        </cdr:cNvPr>
        <cdr:cNvSpPr txBox="1"/>
      </cdr:nvSpPr>
      <cdr:spPr>
        <a:xfrm xmlns:a="http://schemas.openxmlformats.org/drawingml/2006/main">
          <a:off x="3912038" y="3762688"/>
          <a:ext cx="50643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14</a:t>
          </a:r>
        </a:p>
      </cdr:txBody>
    </cdr:sp>
  </cdr:relSizeAnchor>
  <cdr:relSizeAnchor xmlns:cdr="http://schemas.openxmlformats.org/drawingml/2006/chartDrawing">
    <cdr:from>
      <cdr:x>0.17088</cdr:x>
      <cdr:y>0.0518</cdr:y>
    </cdr:from>
    <cdr:to>
      <cdr:x>0.78301</cdr:x>
      <cdr:y>0.15221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554390" y="309809"/>
          <a:ext cx="5568287" cy="600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rgbClr val="1F5BFF"/>
              </a:solidFill>
            </a:rPr>
            <a:t>Доля «женских» </a:t>
          </a:r>
          <a:r>
            <a:rPr lang="ru-RU" sz="2400" b="1" dirty="0" err="1">
              <a:solidFill>
                <a:srgbClr val="1F5BFF"/>
              </a:solidFill>
            </a:rPr>
            <a:t>антропотопонимов</a:t>
          </a:r>
          <a:endParaRPr lang="ru-RU" sz="2400" b="1" dirty="0">
            <a:solidFill>
              <a:srgbClr val="1F5BFF"/>
            </a:solidFill>
          </a:endParaRPr>
        </a:p>
      </cdr:txBody>
    </cdr:sp>
  </cdr:relSizeAnchor>
  <cdr:relSizeAnchor xmlns:cdr="http://schemas.openxmlformats.org/drawingml/2006/chartDrawing">
    <cdr:from>
      <cdr:x>0.26926</cdr:x>
      <cdr:y>0.75396</cdr:y>
    </cdr:from>
    <cdr:to>
      <cdr:x>0.29306</cdr:x>
      <cdr:y>0.80028</cdr:y>
    </cdr:to>
    <cdr:sp macro="" textlink="">
      <cdr:nvSpPr>
        <cdr:cNvPr id="15" name="TextBox 6">
          <a:extLst xmlns:a="http://schemas.openxmlformats.org/drawingml/2006/main">
            <a:ext uri="{FF2B5EF4-FFF2-40B4-BE49-F238E27FC236}">
              <a16:creationId xmlns:a16="http://schemas.microsoft.com/office/drawing/2014/main" id="{99B0A376-F716-06A9-B6B2-BDD5C252EA87}"/>
            </a:ext>
          </a:extLst>
        </cdr:cNvPr>
        <cdr:cNvSpPr txBox="1"/>
      </cdr:nvSpPr>
      <cdr:spPr>
        <a:xfrm xmlns:a="http://schemas.openxmlformats.org/drawingml/2006/main">
          <a:off x="2449276" y="4509010"/>
          <a:ext cx="21656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0.22324</cdr:x>
      <cdr:y>0.01959</cdr:y>
    </cdr:from>
    <cdr:to>
      <cdr:x>0.99827</cdr:x>
      <cdr:y>0.14844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8310" y="112548"/>
          <a:ext cx="6312816" cy="740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1097B-7F70-4942-B986-DA9D183F1911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4AACF-8274-4164-9883-33D279D8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0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6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04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50F269BF-7FB2-5679-637B-9A14487711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438" y="348869"/>
            <a:ext cx="1010789" cy="101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2B9C4-73A7-4104-B0CB-431F20DD6C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1977" y="2194139"/>
            <a:ext cx="9409996" cy="2387600"/>
          </a:xfrm>
        </p:spPr>
        <p:txBody>
          <a:bodyPr anchor="ctr"/>
          <a:lstStyle>
            <a:lvl1pPr algn="l">
              <a:defRPr sz="3200" b="1">
                <a:solidFill>
                  <a:srgbClr val="1F5BFF"/>
                </a:solidFill>
                <a:latin typeface="+mn-lt"/>
              </a:defRPr>
            </a:lvl1pPr>
          </a:lstStyle>
          <a:p>
            <a:r>
              <a:rPr lang="ru-RU" dirty="0"/>
              <a:t>Название доклада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5E3B90-7CA1-4965-8B06-ED44744F3C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74833" y="4907756"/>
            <a:ext cx="7907140" cy="10959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ФИО автора</a:t>
            </a:r>
          </a:p>
          <a:p>
            <a:r>
              <a:rPr lang="ru-RU" dirty="0"/>
              <a:t>Аффилиация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62515-70C1-6A68-469F-DF412B8A349F}"/>
              </a:ext>
            </a:extLst>
          </p:cNvPr>
          <p:cNvSpPr txBox="1"/>
          <p:nvPr userDrawn="1"/>
        </p:nvSpPr>
        <p:spPr>
          <a:xfrm>
            <a:off x="3214956" y="431558"/>
            <a:ext cx="4787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+mj-lt"/>
              </a:rPr>
              <a:t>Научная конференция</a:t>
            </a:r>
            <a:endParaRPr lang="ru-RU" sz="2000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244832-B6F5-D5BA-3D29-43EDDC8DA087}"/>
              </a:ext>
            </a:extLst>
          </p:cNvPr>
          <p:cNvSpPr txBox="1"/>
          <p:nvPr userDrawn="1"/>
        </p:nvSpPr>
        <p:spPr>
          <a:xfrm>
            <a:off x="5065069" y="6253492"/>
            <a:ext cx="2995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rgbClr val="000000"/>
                </a:solidFill>
                <a:effectLst/>
                <a:latin typeface="+mj-lt"/>
              </a:rPr>
              <a:t>05</a:t>
            </a:r>
            <a:r>
              <a:rPr lang="ru-RU" sz="2000" i="0" dirty="0">
                <a:solidFill>
                  <a:srgbClr val="000000"/>
                </a:solidFill>
                <a:effectLst/>
                <a:latin typeface="+mj-lt"/>
              </a:rPr>
              <a:t>–</a:t>
            </a:r>
            <a:r>
              <a:rPr lang="en-US" sz="2000" i="0" dirty="0">
                <a:solidFill>
                  <a:srgbClr val="000000"/>
                </a:solidFill>
                <a:effectLst/>
                <a:latin typeface="+mj-lt"/>
              </a:rPr>
              <a:t>06</a:t>
            </a:r>
            <a:r>
              <a:rPr lang="ru-RU" sz="2000" i="0" dirty="0">
                <a:solidFill>
                  <a:srgbClr val="000000"/>
                </a:solidFill>
                <a:effectLst/>
                <a:latin typeface="+mj-lt"/>
              </a:rPr>
              <a:t> июня 2025 г.</a:t>
            </a:r>
            <a:endParaRPr lang="ru-RU" sz="20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B956D5-ADC1-7AF6-F599-D562192896F4}"/>
              </a:ext>
            </a:extLst>
          </p:cNvPr>
          <p:cNvSpPr txBox="1"/>
          <p:nvPr userDrawn="1"/>
        </p:nvSpPr>
        <p:spPr>
          <a:xfrm>
            <a:off x="3214956" y="759164"/>
            <a:ext cx="5048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ctr" latinLnBrk="0" hangingPunct="1"/>
            <a:r>
              <a:rPr lang="en-US" sz="2000" b="1" i="0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II </a:t>
            </a:r>
            <a:r>
              <a:rPr lang="ru-RU" sz="2000" b="1" i="0" kern="1200" dirty="0" err="1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Дробижевские</a:t>
            </a:r>
            <a:r>
              <a:rPr lang="ru-RU" sz="2000" b="1" i="0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 чтения: </a:t>
            </a:r>
            <a:br>
              <a:rPr lang="ru-RU" sz="2000" b="1" i="0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ru-RU" sz="2000" b="1" i="0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этническое и социальное измерения</a:t>
            </a:r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80F6D67B-E4FA-6492-27DE-B6E841A93F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71977" y="4907755"/>
            <a:ext cx="1423739" cy="11039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Логотип организации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EEAE55-DB2A-990A-DE45-22BAF611C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1977" y="344554"/>
            <a:ext cx="1693270" cy="1211891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0DA88C3-6DCB-6ACE-E62E-09C04E22FF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038" y="224216"/>
            <a:ext cx="1159944" cy="11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6C4523A-4304-A6D7-600E-FDCA5CC6DD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934" y="396710"/>
            <a:ext cx="814956" cy="81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 hidden="1">
            <a:extLst>
              <a:ext uri="{FF2B5EF4-FFF2-40B4-BE49-F238E27FC236}">
                <a16:creationId xmlns:a16="http://schemas.microsoft.com/office/drawing/2014/main" id="{9C007E21-C2B3-AE6F-F37F-AA005178FA09}"/>
              </a:ext>
            </a:extLst>
          </p:cNvPr>
          <p:cNvCxnSpPr>
            <a:cxnSpLocks/>
          </p:cNvCxnSpPr>
          <p:nvPr userDrawn="1"/>
        </p:nvCxnSpPr>
        <p:spPr>
          <a:xfrm>
            <a:off x="3335984" y="1537233"/>
            <a:ext cx="528093" cy="0"/>
          </a:xfrm>
          <a:prstGeom prst="line">
            <a:avLst/>
          </a:prstGeom>
          <a:ln w="41275">
            <a:solidFill>
              <a:srgbClr val="1F5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763F523-E47B-1259-822F-F4734A0E9879}"/>
              </a:ext>
            </a:extLst>
          </p:cNvPr>
          <p:cNvGrpSpPr/>
          <p:nvPr userDrawn="1"/>
        </p:nvGrpSpPr>
        <p:grpSpPr>
          <a:xfrm>
            <a:off x="6741364" y="908708"/>
            <a:ext cx="411882" cy="248977"/>
            <a:chOff x="10530359" y="965566"/>
            <a:chExt cx="411882" cy="24897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EE9FCCE-8897-1C17-269F-67EBB95BD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664111" y="965566"/>
              <a:ext cx="278130" cy="140919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AC91CEF-C105-DEB6-215E-D6555B59B0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 rot="10800000">
              <a:off x="10530359" y="1073624"/>
              <a:ext cx="278130" cy="140919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A6FFAFE-0FAA-B744-A06F-DD2C6D302FA0}"/>
              </a:ext>
            </a:extLst>
          </p:cNvPr>
          <p:cNvGrpSpPr/>
          <p:nvPr userDrawn="1"/>
        </p:nvGrpSpPr>
        <p:grpSpPr>
          <a:xfrm>
            <a:off x="6502649" y="908708"/>
            <a:ext cx="411882" cy="248977"/>
            <a:chOff x="10530359" y="965566"/>
            <a:chExt cx="411882" cy="248977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72915A5-E5E4-88B0-984A-3846CD20BD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664111" y="965566"/>
              <a:ext cx="278130" cy="140919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FFB16FE3-6963-2D28-1CC3-6F73408E44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 rot="10800000">
              <a:off x="10530359" y="1073624"/>
              <a:ext cx="278130" cy="140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6297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ференция_внутрен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A90E4-B47A-6AFC-0534-D2FC902F8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117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F5B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791DD25-41E3-051B-CFB1-9C79CBE4C8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487445"/>
            <a:ext cx="10515600" cy="4106247"/>
          </a:xfrm>
        </p:spPr>
        <p:txBody>
          <a:bodyPr/>
          <a:lstStyle/>
          <a:p>
            <a:pPr lvl="0"/>
            <a:endParaRPr lang="ru-RU" dirty="0"/>
          </a:p>
        </p:txBody>
      </p:sp>
      <p:pic>
        <p:nvPicPr>
          <p:cNvPr id="6" name="Рисунок 5" hidden="1">
            <a:extLst>
              <a:ext uri="{FF2B5EF4-FFF2-40B4-BE49-F238E27FC236}">
                <a16:creationId xmlns:a16="http://schemas.microsoft.com/office/drawing/2014/main" id="{92C87574-36CC-C4C8-A007-B961C86EB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5957" y="935697"/>
            <a:ext cx="1054021" cy="7543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878B73-31DD-AB65-141F-58A16AAEFB93}"/>
              </a:ext>
            </a:extLst>
          </p:cNvPr>
          <p:cNvSpPr txBox="1"/>
          <p:nvPr userDrawn="1"/>
        </p:nvSpPr>
        <p:spPr>
          <a:xfrm>
            <a:off x="5292758" y="400147"/>
            <a:ext cx="535750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II </a:t>
            </a:r>
            <a:r>
              <a:rPr lang="ru-RU" sz="1800" dirty="0" err="1">
                <a:solidFill>
                  <a:schemeClr val="tx1"/>
                </a:solidFill>
              </a:rPr>
              <a:t>Дробижевские</a:t>
            </a:r>
            <a:r>
              <a:rPr lang="ru-RU" sz="1800" dirty="0">
                <a:solidFill>
                  <a:schemeClr val="tx1"/>
                </a:solidFill>
              </a:rPr>
              <a:t> чтения</a:t>
            </a:r>
            <a:r>
              <a:rPr lang="en-US" sz="1800" dirty="0">
                <a:solidFill>
                  <a:schemeClr val="tx1"/>
                </a:solidFill>
              </a:rPr>
              <a:t>, 05-06 </a:t>
            </a:r>
            <a:r>
              <a:rPr lang="ru-RU" sz="1800" dirty="0">
                <a:solidFill>
                  <a:schemeClr val="tx1"/>
                </a:solidFill>
              </a:rPr>
              <a:t>июня 2025 г. Москва</a:t>
            </a:r>
          </a:p>
        </p:txBody>
      </p:sp>
      <p:cxnSp>
        <p:nvCxnSpPr>
          <p:cNvPr id="12" name="Прямая соединительная линия 11" hidden="1">
            <a:extLst>
              <a:ext uri="{FF2B5EF4-FFF2-40B4-BE49-F238E27FC236}">
                <a16:creationId xmlns:a16="http://schemas.microsoft.com/office/drawing/2014/main" id="{17E2B641-914D-FFB1-38FE-37CBCB5461F2}"/>
              </a:ext>
            </a:extLst>
          </p:cNvPr>
          <p:cNvCxnSpPr/>
          <p:nvPr userDrawn="1"/>
        </p:nvCxnSpPr>
        <p:spPr>
          <a:xfrm>
            <a:off x="9835106" y="1013175"/>
            <a:ext cx="293544" cy="0"/>
          </a:xfrm>
          <a:prstGeom prst="line">
            <a:avLst/>
          </a:prstGeom>
          <a:ln w="31750">
            <a:solidFill>
              <a:srgbClr val="1F5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27F5A88-5359-B2F3-F0E7-5A896EC6A883}"/>
              </a:ext>
            </a:extLst>
          </p:cNvPr>
          <p:cNvGrpSpPr/>
          <p:nvPr userDrawn="1"/>
        </p:nvGrpSpPr>
        <p:grpSpPr>
          <a:xfrm>
            <a:off x="10691501" y="385636"/>
            <a:ext cx="662299" cy="310349"/>
            <a:chOff x="6195701" y="313087"/>
            <a:chExt cx="662299" cy="310349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E07943B-C27E-D49A-BC93-914D683FF346}"/>
                </a:ext>
              </a:extLst>
            </p:cNvPr>
            <p:cNvGrpSpPr/>
            <p:nvPr userDrawn="1"/>
          </p:nvGrpSpPr>
          <p:grpSpPr>
            <a:xfrm>
              <a:off x="6195701" y="313087"/>
              <a:ext cx="346104" cy="310349"/>
              <a:chOff x="10530359" y="965566"/>
              <a:chExt cx="411882" cy="248977"/>
            </a:xfrm>
          </p:grpSpPr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2B43B1D2-6788-5F5E-46DC-4F76CA822E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10664111" y="965566"/>
                <a:ext cx="278130" cy="140919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2275C877-47B3-F860-A477-F42CF65BA1F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10530359" y="1073624"/>
                <a:ext cx="278130" cy="140919"/>
              </a:xfrm>
              <a:prstGeom prst="rect">
                <a:avLst/>
              </a:prstGeom>
            </p:spPr>
          </p:pic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09DB2B06-2A27-5D46-A974-1E268A012EC4}"/>
                </a:ext>
              </a:extLst>
            </p:cNvPr>
            <p:cNvGrpSpPr/>
            <p:nvPr userDrawn="1"/>
          </p:nvGrpSpPr>
          <p:grpSpPr>
            <a:xfrm>
              <a:off x="6511896" y="313087"/>
              <a:ext cx="346104" cy="310349"/>
              <a:chOff x="10530359" y="965566"/>
              <a:chExt cx="411882" cy="248977"/>
            </a:xfrm>
          </p:grpSpPr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E7C8BC8A-3D37-2E25-25E6-96A688C3B71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10664111" y="965566"/>
                <a:ext cx="278130" cy="140919"/>
              </a:xfrm>
              <a:prstGeom prst="rect">
                <a:avLst/>
              </a:prstGeom>
            </p:spPr>
          </p:pic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88FA7423-7055-C8B7-A72B-81125AFD06B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10530359" y="1073624"/>
                <a:ext cx="278130" cy="140919"/>
              </a:xfrm>
              <a:prstGeom prst="rect">
                <a:avLst/>
              </a:prstGeom>
            </p:spPr>
          </p:pic>
        </p:grpSp>
      </p:grp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E898656-6001-2ECD-1155-167CA8403835}"/>
              </a:ext>
            </a:extLst>
          </p:cNvPr>
          <p:cNvCxnSpPr>
            <a:cxnSpLocks/>
          </p:cNvCxnSpPr>
          <p:nvPr userDrawn="1"/>
        </p:nvCxnSpPr>
        <p:spPr>
          <a:xfrm>
            <a:off x="5304091" y="803256"/>
            <a:ext cx="6049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03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50F269BF-7FB2-5679-637B-9A14487711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427" y="597448"/>
            <a:ext cx="924909" cy="92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2B9C4-73A7-4104-B0CB-431F20DD6C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1977" y="2194139"/>
            <a:ext cx="9409996" cy="2387600"/>
          </a:xfrm>
        </p:spPr>
        <p:txBody>
          <a:bodyPr anchor="ctr"/>
          <a:lstStyle>
            <a:lvl1pPr algn="l">
              <a:defRPr sz="3200" b="1">
                <a:solidFill>
                  <a:srgbClr val="1F5BFF"/>
                </a:solidFill>
                <a:latin typeface="+mn-lt"/>
              </a:defRPr>
            </a:lvl1pPr>
          </a:lstStyle>
          <a:p>
            <a:r>
              <a:rPr lang="ru-RU" dirty="0"/>
              <a:t>Название доклада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5E3B90-7CA1-4965-8B06-ED44744F3C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52643" y="4907756"/>
            <a:ext cx="8129330" cy="109598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ФИО автора</a:t>
            </a:r>
          </a:p>
          <a:p>
            <a:r>
              <a:rPr lang="ru-RU" dirty="0"/>
              <a:t>Аффилиация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62515-70C1-6A68-469F-DF412B8A349F}"/>
              </a:ext>
            </a:extLst>
          </p:cNvPr>
          <p:cNvSpPr txBox="1"/>
          <p:nvPr userDrawn="1"/>
        </p:nvSpPr>
        <p:spPr>
          <a:xfrm>
            <a:off x="4054856" y="484640"/>
            <a:ext cx="478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+mn-lt"/>
              </a:rPr>
              <a:t>Всероссийская научная конференция</a:t>
            </a:r>
            <a:endParaRPr lang="ru-RU" sz="1800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244832-B6F5-D5BA-3D29-43EDDC8DA087}"/>
              </a:ext>
            </a:extLst>
          </p:cNvPr>
          <p:cNvSpPr txBox="1"/>
          <p:nvPr userDrawn="1"/>
        </p:nvSpPr>
        <p:spPr>
          <a:xfrm>
            <a:off x="5065069" y="6253492"/>
            <a:ext cx="2995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rgbClr val="000000"/>
                </a:solidFill>
                <a:effectLst/>
                <a:latin typeface="+mj-lt"/>
              </a:rPr>
              <a:t>05</a:t>
            </a:r>
            <a:r>
              <a:rPr lang="ru-RU" sz="2000" i="0" dirty="0">
                <a:solidFill>
                  <a:srgbClr val="000000"/>
                </a:solidFill>
                <a:effectLst/>
                <a:latin typeface="+mj-lt"/>
              </a:rPr>
              <a:t>–</a:t>
            </a:r>
            <a:r>
              <a:rPr lang="en-US" sz="2000" i="0" dirty="0">
                <a:solidFill>
                  <a:srgbClr val="000000"/>
                </a:solidFill>
                <a:effectLst/>
                <a:latin typeface="+mj-lt"/>
              </a:rPr>
              <a:t>06</a:t>
            </a:r>
            <a:r>
              <a:rPr lang="ru-RU" sz="2000" i="0" dirty="0">
                <a:solidFill>
                  <a:srgbClr val="000000"/>
                </a:solidFill>
                <a:effectLst/>
                <a:latin typeface="+mj-lt"/>
              </a:rPr>
              <a:t> июня 2025 г.</a:t>
            </a:r>
            <a:endParaRPr lang="ru-RU" sz="20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B956D5-ADC1-7AF6-F599-D562192896F4}"/>
              </a:ext>
            </a:extLst>
          </p:cNvPr>
          <p:cNvSpPr txBox="1"/>
          <p:nvPr userDrawn="1"/>
        </p:nvSpPr>
        <p:spPr>
          <a:xfrm>
            <a:off x="4054856" y="825178"/>
            <a:ext cx="5048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ctr" latinLnBrk="0" hangingPunct="1"/>
            <a:r>
              <a:rPr lang="en-US" sz="2000" b="1" i="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II </a:t>
            </a:r>
            <a:r>
              <a:rPr lang="ru-RU" sz="2000" b="1" i="0" kern="1200" dirty="0" err="1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Дробижевские</a:t>
            </a:r>
            <a:r>
              <a:rPr lang="ru-RU" sz="2000" b="1" i="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чтения: </a:t>
            </a:r>
            <a:br>
              <a:rPr lang="ru-RU" sz="2000" b="1" i="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2000" b="1" i="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этническое и социальное измерения</a:t>
            </a:r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80F6D67B-E4FA-6492-27DE-B6E841A93F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71978" y="4907756"/>
            <a:ext cx="1203754" cy="110398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Логотип организации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EEAE55-DB2A-990A-DE45-22BAF611C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3004" y="373221"/>
            <a:ext cx="1830768" cy="13103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0DA88C3-6DCB-6ACE-E62E-09C04E22FF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58" y="487618"/>
            <a:ext cx="1061391" cy="10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6C4523A-4304-A6D7-600E-FDCA5CC6DD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43" y="661313"/>
            <a:ext cx="745715" cy="74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 hidden="1">
            <a:extLst>
              <a:ext uri="{FF2B5EF4-FFF2-40B4-BE49-F238E27FC236}">
                <a16:creationId xmlns:a16="http://schemas.microsoft.com/office/drawing/2014/main" id="{9C007E21-C2B3-AE6F-F37F-AA005178FA09}"/>
              </a:ext>
            </a:extLst>
          </p:cNvPr>
          <p:cNvCxnSpPr>
            <a:cxnSpLocks/>
          </p:cNvCxnSpPr>
          <p:nvPr userDrawn="1"/>
        </p:nvCxnSpPr>
        <p:spPr>
          <a:xfrm>
            <a:off x="3335984" y="1537233"/>
            <a:ext cx="528093" cy="0"/>
          </a:xfrm>
          <a:prstGeom prst="line">
            <a:avLst/>
          </a:prstGeom>
          <a:ln w="41275">
            <a:solidFill>
              <a:srgbClr val="1F5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763F523-E47B-1259-822F-F4734A0E9879}"/>
              </a:ext>
            </a:extLst>
          </p:cNvPr>
          <p:cNvGrpSpPr/>
          <p:nvPr userDrawn="1"/>
        </p:nvGrpSpPr>
        <p:grpSpPr>
          <a:xfrm>
            <a:off x="7715544" y="6366955"/>
            <a:ext cx="411882" cy="248977"/>
            <a:chOff x="10530359" y="965566"/>
            <a:chExt cx="411882" cy="24897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EE9FCCE-8897-1C17-269F-67EBB95BD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664111" y="965566"/>
              <a:ext cx="278130" cy="140919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AC91CEF-C105-DEB6-215E-D6555B59B0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 rot="10800000">
              <a:off x="10530359" y="1073624"/>
              <a:ext cx="278130" cy="140919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A6FFAFE-0FAA-B744-A06F-DD2C6D302FA0}"/>
              </a:ext>
            </a:extLst>
          </p:cNvPr>
          <p:cNvGrpSpPr/>
          <p:nvPr userDrawn="1"/>
        </p:nvGrpSpPr>
        <p:grpSpPr>
          <a:xfrm>
            <a:off x="7436680" y="6329058"/>
            <a:ext cx="411882" cy="248977"/>
            <a:chOff x="10530359" y="965566"/>
            <a:chExt cx="411882" cy="248977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472915A5-E5E4-88B0-984A-3846CD20BD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664111" y="965566"/>
              <a:ext cx="278130" cy="140919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FFB16FE3-6963-2D28-1CC3-6F73408E44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 rot="10800000">
              <a:off x="10530359" y="1073624"/>
              <a:ext cx="278130" cy="14091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485D56E-CC72-66D5-3CD5-A3D20A719CCF}"/>
              </a:ext>
            </a:extLst>
          </p:cNvPr>
          <p:cNvSpPr txBox="1"/>
          <p:nvPr userDrawn="1"/>
        </p:nvSpPr>
        <p:spPr>
          <a:xfrm>
            <a:off x="8060550" y="1327289"/>
            <a:ext cx="1319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+mn-lt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385938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ферен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2B9C4-73A7-4104-B0CB-431F20DD6C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1977" y="2194139"/>
            <a:ext cx="9409996" cy="2387600"/>
          </a:xfrm>
        </p:spPr>
        <p:txBody>
          <a:bodyPr anchor="ctr"/>
          <a:lstStyle>
            <a:lvl1pPr algn="ctr">
              <a:defRPr sz="3200" b="1">
                <a:solidFill>
                  <a:srgbClr val="1F5BFF"/>
                </a:solidFill>
              </a:defRPr>
            </a:lvl1pPr>
          </a:lstStyle>
          <a:p>
            <a:r>
              <a:rPr lang="ru-RU" dirty="0"/>
              <a:t>Название доклада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5E3B90-7CA1-4965-8B06-ED44744F3C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74833" y="4907756"/>
            <a:ext cx="7907140" cy="109598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ФИО автора</a:t>
            </a:r>
          </a:p>
          <a:p>
            <a:r>
              <a:rPr lang="ru-RU" dirty="0"/>
              <a:t>Аффилиация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244832-B6F5-D5BA-3D29-43EDDC8DA087}"/>
              </a:ext>
            </a:extLst>
          </p:cNvPr>
          <p:cNvSpPr txBox="1"/>
          <p:nvPr userDrawn="1"/>
        </p:nvSpPr>
        <p:spPr>
          <a:xfrm>
            <a:off x="5065069" y="6253492"/>
            <a:ext cx="2995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0" dirty="0">
                <a:solidFill>
                  <a:srgbClr val="000000"/>
                </a:solidFill>
                <a:effectLst/>
                <a:latin typeface="+mj-lt"/>
              </a:rPr>
              <a:t>05–06 июня 2025 г.</a:t>
            </a:r>
            <a:endParaRPr lang="ru-RU" sz="2000" dirty="0">
              <a:latin typeface="+mj-lt"/>
            </a:endParaRPr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80F6D67B-E4FA-6492-27DE-B6E841A93F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71977" y="4907755"/>
            <a:ext cx="1423739" cy="11039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Логотип организации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8CAF4-E38A-B38F-D472-7C5648001723}"/>
              </a:ext>
            </a:extLst>
          </p:cNvPr>
          <p:cNvSpPr txBox="1"/>
          <p:nvPr userDrawn="1"/>
        </p:nvSpPr>
        <p:spPr>
          <a:xfrm>
            <a:off x="3214956" y="759164"/>
            <a:ext cx="5048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ctr" latinLnBrk="0" hangingPunct="1"/>
            <a:r>
              <a:rPr lang="en-US" sz="2000" b="1" i="0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II </a:t>
            </a:r>
            <a:r>
              <a:rPr lang="ru-RU" sz="2000" b="1" i="0" kern="1200" dirty="0" err="1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Дробижевские</a:t>
            </a:r>
            <a:r>
              <a:rPr lang="ru-RU" sz="2000" b="1" i="0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 чтения: </a:t>
            </a:r>
            <a:br>
              <a:rPr lang="ru-RU" sz="2000" b="1" i="0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</a:br>
            <a:r>
              <a:rPr lang="ru-RU" sz="2000" b="1" i="0" kern="1200" dirty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этническое и социальное измерения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846FF-4BF8-BCE0-2411-C063A7F911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977" y="344554"/>
            <a:ext cx="1693270" cy="1211891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3B2CFBE6-8522-8088-0D36-64C5BFFA3C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038" y="224216"/>
            <a:ext cx="1159944" cy="11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8725BC0D-7191-2736-E4FB-C8CED212C4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934" y="396710"/>
            <a:ext cx="814956" cy="81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C9583D2B-227A-502E-27A2-2A57222B59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438" y="348869"/>
            <a:ext cx="1010789" cy="101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955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77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28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2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5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6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72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8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404E-FA41-4A4B-B134-BA3599E72FBB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6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404E-FA41-4A4B-B134-BA3599E72FBB}" type="datetimeFigureOut">
              <a:rPr lang="ru-RU" smtClean="0"/>
              <a:t>05.06.2025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A7D8D-8E19-4992-B8CA-FD3BC51C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62" r:id="rId14"/>
    <p:sldLayoutId id="214748366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7343-F9F5-5144-23D0-FCEC84810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424" y="2194139"/>
            <a:ext cx="10445857" cy="2387600"/>
          </a:xfrm>
        </p:spPr>
        <p:txBody>
          <a:bodyPr/>
          <a:lstStyle/>
          <a:p>
            <a:r>
              <a:rPr lang="ru-RU" dirty="0"/>
              <a:t>Национальная идентичность и городские идентичности: </a:t>
            </a:r>
            <a:br>
              <a:rPr lang="ru-RU" dirty="0"/>
            </a:br>
            <a:r>
              <a:rPr lang="ru-RU" dirty="0"/>
              <a:t>совмещения и конфликты в оптике критической топонимики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818643-2689-1A34-693C-449CB529ED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Евстифеев Роман Владимирович</a:t>
            </a:r>
          </a:p>
          <a:p>
            <a:r>
              <a:rPr lang="ru-RU" dirty="0"/>
              <a:t>Институт научной информации по общественным наукам Российской академии наук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70" y="4815809"/>
            <a:ext cx="1286646" cy="127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28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9450B61-4EDA-768A-7A3C-A9E9415DB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789060"/>
              </p:ext>
            </p:extLst>
          </p:nvPr>
        </p:nvGraphicFramePr>
        <p:xfrm>
          <a:off x="1052332" y="877546"/>
          <a:ext cx="9096483" cy="598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05D8A0E-8194-3993-B53B-49D0DB091973}"/>
              </a:ext>
            </a:extLst>
          </p:cNvPr>
          <p:cNvSpPr txBox="1"/>
          <p:nvPr/>
        </p:nvSpPr>
        <p:spPr>
          <a:xfrm>
            <a:off x="5979216" y="4569975"/>
            <a:ext cx="372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E40608-B79C-C8B3-4845-D957F61F360E}"/>
              </a:ext>
            </a:extLst>
          </p:cNvPr>
          <p:cNvSpPr txBox="1"/>
          <p:nvPr/>
        </p:nvSpPr>
        <p:spPr>
          <a:xfrm>
            <a:off x="1947799" y="5607075"/>
            <a:ext cx="216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F0511636-1190-7601-125B-140C8E2AB1EF}"/>
              </a:ext>
            </a:extLst>
          </p:cNvPr>
          <p:cNvSpPr txBox="1"/>
          <p:nvPr/>
        </p:nvSpPr>
        <p:spPr>
          <a:xfrm>
            <a:off x="6537320" y="4955520"/>
            <a:ext cx="372955" cy="27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7235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s://upload.wikimedia.org/wikipedia/commons/thumb/b/b5/Columbia_reinstated_Gaza_Solidarity_Encampment_Palestinian_flags.jpg/1280px-Columbia_reinstated_Gaza_Solidarity_Encampment_Palestinian_flags.jpg"/>
          <p:cNvSpPr>
            <a:spLocks noChangeAspect="1" noChangeArrowheads="1"/>
          </p:cNvSpPr>
          <p:nvPr/>
        </p:nvSpPr>
        <p:spPr bwMode="auto">
          <a:xfrm>
            <a:off x="1679575" y="-2452688"/>
            <a:ext cx="11391900" cy="5124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7C13909-32DF-FD0D-6D49-5B990384A3EB}"/>
              </a:ext>
            </a:extLst>
          </p:cNvPr>
          <p:cNvGrpSpPr/>
          <p:nvPr/>
        </p:nvGrpSpPr>
        <p:grpSpPr>
          <a:xfrm>
            <a:off x="163772" y="266946"/>
            <a:ext cx="12201099" cy="6591053"/>
            <a:chOff x="-33525" y="-15660"/>
            <a:chExt cx="9423392" cy="632410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DA089BC-2CEB-4F34-D296-B0689F5A6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5212" y="4639706"/>
              <a:ext cx="2058787" cy="1646439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341ED48-2090-02CF-6C77-3B36BB4A9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8729" y="4662007"/>
              <a:ext cx="2412643" cy="1646439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0860D1B-0F42-2385-F1B9-64DD4A8AA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8017" y="4652213"/>
              <a:ext cx="2290713" cy="1653906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B07799DE-3616-26D4-4F7D-45AC2C2CD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8027" y="4681833"/>
              <a:ext cx="2486108" cy="162661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4EC90A6-93DE-211F-C413-399F805B5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72767" y="2940906"/>
              <a:ext cx="2100013" cy="1721101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11592AD-D371-2927-ACD7-382C916E6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21148" y="3008102"/>
              <a:ext cx="2263475" cy="165390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69F44FB1-747E-12B5-06ED-F1ADB9E7A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68081" y="3003466"/>
              <a:ext cx="2361809" cy="1658542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FE2F35B-3EBD-BACE-95A8-C874774CA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7301" y="3023292"/>
              <a:ext cx="2485382" cy="1658542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4FF33B3-BA7B-2DFF-7214-F03CE0C4D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72767" y="1410895"/>
              <a:ext cx="2138628" cy="156599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E8C517B-4696-6A82-EDFF-8BE0750FA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21738" y="1470418"/>
              <a:ext cx="2263475" cy="155287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4E88781-1013-81F7-33BA-F1870AA79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47003" y="1470419"/>
              <a:ext cx="2384601" cy="157058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9CDBAFB-6604-1AA3-C9EE-427853226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21271" y="-1"/>
              <a:ext cx="2458210" cy="1490808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4F38DFC-82FB-FFC0-A9ED-5120C3AD9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33525" y="1452714"/>
              <a:ext cx="2492310" cy="157058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35BF054-4685-D575-D54D-53ED19C2B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100711" y="-94"/>
              <a:ext cx="2043289" cy="1470512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BFDCD49-E2B9-31F0-66C8-A704650FB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595238" y="-15660"/>
              <a:ext cx="2556135" cy="1506467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FFE644A-28F4-CCFA-E85A-DDFB5738F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424924" y="-13348"/>
              <a:ext cx="2231597" cy="1515355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3D12CE3-2D49-6802-D57E-61FFCADDF2D2}"/>
                </a:ext>
              </a:extLst>
            </p:cNvPr>
            <p:cNvSpPr txBox="1"/>
            <p:nvPr/>
          </p:nvSpPr>
          <p:spPr>
            <a:xfrm>
              <a:off x="1472339" y="35691"/>
              <a:ext cx="939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</a:rPr>
                <a:t>Белгород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6D8AD4F-A3CC-BEF6-9B17-6C552C897525}"/>
                </a:ext>
              </a:extLst>
            </p:cNvPr>
            <p:cNvSpPr txBox="1"/>
            <p:nvPr/>
          </p:nvSpPr>
          <p:spPr>
            <a:xfrm>
              <a:off x="6181776" y="-13574"/>
              <a:ext cx="939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</a:rPr>
                <a:t>Владимир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1F64945-DA80-9C40-7C7E-3F3A96170491}"/>
                </a:ext>
              </a:extLst>
            </p:cNvPr>
            <p:cNvSpPr txBox="1"/>
            <p:nvPr/>
          </p:nvSpPr>
          <p:spPr>
            <a:xfrm>
              <a:off x="3703503" y="-8514"/>
              <a:ext cx="939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</a:rPr>
                <a:t>Брянск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D60B622-0F1D-A847-0513-128024756C33}"/>
                </a:ext>
              </a:extLst>
            </p:cNvPr>
            <p:cNvSpPr txBox="1"/>
            <p:nvPr/>
          </p:nvSpPr>
          <p:spPr>
            <a:xfrm>
              <a:off x="8449903" y="48984"/>
              <a:ext cx="939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</a:rPr>
                <a:t>Воронеж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BD092C6-DBC3-ABF3-7162-364E3FEF1506}"/>
                </a:ext>
              </a:extLst>
            </p:cNvPr>
            <p:cNvSpPr txBox="1"/>
            <p:nvPr/>
          </p:nvSpPr>
          <p:spPr>
            <a:xfrm>
              <a:off x="1484960" y="1470419"/>
              <a:ext cx="939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</a:rPr>
                <a:t>Иваново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3543051-366A-93A0-AB0F-A32C391916D9}"/>
                </a:ext>
              </a:extLst>
            </p:cNvPr>
            <p:cNvSpPr txBox="1"/>
            <p:nvPr/>
          </p:nvSpPr>
          <p:spPr>
            <a:xfrm>
              <a:off x="3999349" y="1531823"/>
              <a:ext cx="939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</a:rPr>
                <a:t>Калуга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907F6B7-9063-AC32-F69D-01CFC09A46FC}"/>
                </a:ext>
              </a:extLst>
            </p:cNvPr>
            <p:cNvSpPr txBox="1"/>
            <p:nvPr/>
          </p:nvSpPr>
          <p:spPr>
            <a:xfrm>
              <a:off x="6189068" y="1516663"/>
              <a:ext cx="939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</a:rPr>
                <a:t>Кострома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D05A737-696F-5AF8-3A5E-9A67085442AE}"/>
                </a:ext>
              </a:extLst>
            </p:cNvPr>
            <p:cNvSpPr txBox="1"/>
            <p:nvPr/>
          </p:nvSpPr>
          <p:spPr>
            <a:xfrm>
              <a:off x="8449903" y="1502007"/>
              <a:ext cx="939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</a:rPr>
                <a:t>Курск</a:t>
              </a:r>
            </a:p>
          </p:txBody>
        </p:sp>
        <p:sp>
          <p:nvSpPr>
            <p:cNvPr id="6145" name="TextBox 6144">
              <a:extLst>
                <a:ext uri="{FF2B5EF4-FFF2-40B4-BE49-F238E27FC236}">
                  <a16:creationId xmlns:a16="http://schemas.microsoft.com/office/drawing/2014/main" id="{9F1E21D1-15C4-F7F0-48B5-C1D1610FA1F4}"/>
                </a:ext>
              </a:extLst>
            </p:cNvPr>
            <p:cNvSpPr txBox="1"/>
            <p:nvPr/>
          </p:nvSpPr>
          <p:spPr>
            <a:xfrm>
              <a:off x="1598498" y="3030808"/>
              <a:ext cx="939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</a:rPr>
                <a:t>Липецк</a:t>
              </a:r>
            </a:p>
          </p:txBody>
        </p:sp>
        <p:sp>
          <p:nvSpPr>
            <p:cNvPr id="6149" name="TextBox 6148">
              <a:extLst>
                <a:ext uri="{FF2B5EF4-FFF2-40B4-BE49-F238E27FC236}">
                  <a16:creationId xmlns:a16="http://schemas.microsoft.com/office/drawing/2014/main" id="{29E0E5DB-5B7C-3B8B-916D-28663435566C}"/>
                </a:ext>
              </a:extLst>
            </p:cNvPr>
            <p:cNvSpPr txBox="1"/>
            <p:nvPr/>
          </p:nvSpPr>
          <p:spPr>
            <a:xfrm>
              <a:off x="4253988" y="3053109"/>
              <a:ext cx="6824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</a:rPr>
                <a:t>Орел</a:t>
              </a:r>
            </a:p>
          </p:txBody>
        </p:sp>
        <p:sp>
          <p:nvSpPr>
            <p:cNvPr id="6152" name="TextBox 6151">
              <a:extLst>
                <a:ext uri="{FF2B5EF4-FFF2-40B4-BE49-F238E27FC236}">
                  <a16:creationId xmlns:a16="http://schemas.microsoft.com/office/drawing/2014/main" id="{BEFE001B-F9DF-8DD3-642F-A39029CA42A2}"/>
                </a:ext>
              </a:extLst>
            </p:cNvPr>
            <p:cNvSpPr txBox="1"/>
            <p:nvPr/>
          </p:nvSpPr>
          <p:spPr>
            <a:xfrm>
              <a:off x="6163732" y="3081860"/>
              <a:ext cx="939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</a:rPr>
                <a:t>Рязань</a:t>
              </a:r>
            </a:p>
          </p:txBody>
        </p:sp>
        <p:sp>
          <p:nvSpPr>
            <p:cNvPr id="6155" name="TextBox 6154">
              <a:extLst>
                <a:ext uri="{FF2B5EF4-FFF2-40B4-BE49-F238E27FC236}">
                  <a16:creationId xmlns:a16="http://schemas.microsoft.com/office/drawing/2014/main" id="{A9EB1696-964F-462D-F614-E095D561C413}"/>
                </a:ext>
              </a:extLst>
            </p:cNvPr>
            <p:cNvSpPr txBox="1"/>
            <p:nvPr/>
          </p:nvSpPr>
          <p:spPr>
            <a:xfrm>
              <a:off x="8271430" y="3030808"/>
              <a:ext cx="939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</a:rPr>
                <a:t>Смоленск</a:t>
              </a:r>
            </a:p>
          </p:txBody>
        </p:sp>
        <p:sp>
          <p:nvSpPr>
            <p:cNvPr id="6158" name="TextBox 6157">
              <a:extLst>
                <a:ext uri="{FF2B5EF4-FFF2-40B4-BE49-F238E27FC236}">
                  <a16:creationId xmlns:a16="http://schemas.microsoft.com/office/drawing/2014/main" id="{EC866259-C27E-C1FC-2D36-CBAA96A97A80}"/>
                </a:ext>
              </a:extLst>
            </p:cNvPr>
            <p:cNvSpPr txBox="1"/>
            <p:nvPr/>
          </p:nvSpPr>
          <p:spPr>
            <a:xfrm>
              <a:off x="1327021" y="4720968"/>
              <a:ext cx="939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</a:rPr>
                <a:t>Тамбов</a:t>
              </a:r>
            </a:p>
          </p:txBody>
        </p:sp>
        <p:sp>
          <p:nvSpPr>
            <p:cNvPr id="6161" name="TextBox 6160">
              <a:extLst>
                <a:ext uri="{FF2B5EF4-FFF2-40B4-BE49-F238E27FC236}">
                  <a16:creationId xmlns:a16="http://schemas.microsoft.com/office/drawing/2014/main" id="{FE95F66A-FE85-4C54-B0BD-A2C00341D079}"/>
                </a:ext>
              </a:extLst>
            </p:cNvPr>
            <p:cNvSpPr txBox="1"/>
            <p:nvPr/>
          </p:nvSpPr>
          <p:spPr>
            <a:xfrm>
              <a:off x="3943309" y="4814517"/>
              <a:ext cx="939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</a:rPr>
                <a:t>Тверь</a:t>
              </a:r>
            </a:p>
          </p:txBody>
        </p:sp>
        <p:sp>
          <p:nvSpPr>
            <p:cNvPr id="6164" name="TextBox 6163">
              <a:extLst>
                <a:ext uri="{FF2B5EF4-FFF2-40B4-BE49-F238E27FC236}">
                  <a16:creationId xmlns:a16="http://schemas.microsoft.com/office/drawing/2014/main" id="{D3D08715-6620-C9F0-26C9-B7988B14A4D7}"/>
                </a:ext>
              </a:extLst>
            </p:cNvPr>
            <p:cNvSpPr txBox="1"/>
            <p:nvPr/>
          </p:nvSpPr>
          <p:spPr>
            <a:xfrm>
              <a:off x="6358501" y="4766982"/>
              <a:ext cx="939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</a:rPr>
                <a:t>Тула</a:t>
              </a:r>
            </a:p>
          </p:txBody>
        </p:sp>
        <p:sp>
          <p:nvSpPr>
            <p:cNvPr id="6167" name="TextBox 6166">
              <a:extLst>
                <a:ext uri="{FF2B5EF4-FFF2-40B4-BE49-F238E27FC236}">
                  <a16:creationId xmlns:a16="http://schemas.microsoft.com/office/drawing/2014/main" id="{1BA3B7E2-5196-6888-BEC9-069388FDC9E5}"/>
                </a:ext>
              </a:extLst>
            </p:cNvPr>
            <p:cNvSpPr txBox="1"/>
            <p:nvPr/>
          </p:nvSpPr>
          <p:spPr>
            <a:xfrm>
              <a:off x="8206844" y="4869533"/>
              <a:ext cx="9399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bg1"/>
                  </a:solidFill>
                </a:rPr>
                <a:t>Ярославль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8813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52" y="665376"/>
            <a:ext cx="8876071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Пространственное расположение </a:t>
            </a:r>
            <a:r>
              <a:rPr lang="ru-RU" dirty="0" err="1"/>
              <a:t>антропотопонимов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471186"/>
            <a:ext cx="5716498" cy="40698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23" y="3238245"/>
            <a:ext cx="5817708" cy="3428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3810" y="6073254"/>
            <a:ext cx="19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Владимир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3785" y="1650639"/>
            <a:ext cx="174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Иваново</a:t>
            </a:r>
          </a:p>
        </p:txBody>
      </p:sp>
    </p:spTree>
    <p:extLst>
      <p:ext uri="{BB962C8B-B14F-4D97-AF65-F5344CB8AC3E}">
        <p14:creationId xmlns:p14="http://schemas.microsoft.com/office/powerpoint/2010/main" val="2112889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946" y="2520615"/>
            <a:ext cx="6012335" cy="37639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5" y="1473958"/>
            <a:ext cx="6009198" cy="460468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52" y="597365"/>
            <a:ext cx="8876071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Пространственное расположение </a:t>
            </a:r>
            <a:r>
              <a:rPr lang="ru-RU" dirty="0" err="1"/>
              <a:t>антропотопонимов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8275" y="2632383"/>
            <a:ext cx="184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Кострома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319" y="1677993"/>
            <a:ext cx="275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Тула</a:t>
            </a:r>
          </a:p>
        </p:txBody>
      </p:sp>
    </p:spTree>
    <p:extLst>
      <p:ext uri="{BB962C8B-B14F-4D97-AF65-F5344CB8AC3E}">
        <p14:creationId xmlns:p14="http://schemas.microsoft.com/office/powerpoint/2010/main" val="3516127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4" y="770231"/>
            <a:ext cx="9902589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Женщины, наиболее часто встречающиеся в названиях улиц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32FBE14-A9D8-5B6E-AAA3-E7CAD8C86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740702"/>
              </p:ext>
            </p:extLst>
          </p:nvPr>
        </p:nvGraphicFramePr>
        <p:xfrm>
          <a:off x="1061920" y="1433013"/>
          <a:ext cx="8401334" cy="5263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5109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4" y="770231"/>
            <a:ext cx="9902589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Мужчины, наиболее часто встречающиеся в названиях улиц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560DEA2-01BE-B382-A480-C62697C02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678268"/>
              </p:ext>
            </p:extLst>
          </p:nvPr>
        </p:nvGraphicFramePr>
        <p:xfrm>
          <a:off x="1023582" y="1433012"/>
          <a:ext cx="7983940" cy="5211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0400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0" y="974948"/>
            <a:ext cx="9902589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Доля </a:t>
            </a:r>
            <a:r>
              <a:rPr lang="ru-RU" dirty="0" err="1"/>
              <a:t>антропотопонимов</a:t>
            </a:r>
            <a:r>
              <a:rPr lang="ru-RU" dirty="0"/>
              <a:t> из «советского прошлого»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58D75CB-4650-CF8B-3C2B-5E9A18CD4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927341"/>
              </p:ext>
            </p:extLst>
          </p:nvPr>
        </p:nvGraphicFramePr>
        <p:xfrm>
          <a:off x="1419365" y="1598171"/>
          <a:ext cx="8366079" cy="525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6404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899"/>
            <a:ext cx="8876071" cy="1325563"/>
          </a:xfrm>
        </p:spPr>
        <p:txBody>
          <a:bodyPr/>
          <a:lstStyle/>
          <a:p>
            <a:r>
              <a:rPr lang="ru-RU" dirty="0"/>
              <a:t>Местное и национальное в топонимике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94" y="1610436"/>
            <a:ext cx="7035754" cy="497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78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899"/>
            <a:ext cx="8876071" cy="1325563"/>
          </a:xfrm>
        </p:spPr>
        <p:txBody>
          <a:bodyPr/>
          <a:lstStyle/>
          <a:p>
            <a:r>
              <a:rPr lang="ru-RU" dirty="0"/>
              <a:t>Местное и национальное в топонимике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67" y="1516820"/>
            <a:ext cx="7810501" cy="50168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6030" y="1623629"/>
            <a:ext cx="174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Иваново</a:t>
            </a:r>
          </a:p>
        </p:txBody>
      </p:sp>
    </p:spTree>
    <p:extLst>
      <p:ext uri="{BB962C8B-B14F-4D97-AF65-F5344CB8AC3E}">
        <p14:creationId xmlns:p14="http://schemas.microsoft.com/office/powerpoint/2010/main" val="3170679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899"/>
            <a:ext cx="8876071" cy="1325563"/>
          </a:xfrm>
        </p:spPr>
        <p:txBody>
          <a:bodyPr/>
          <a:lstStyle/>
          <a:p>
            <a:r>
              <a:rPr lang="ru-RU" dirty="0"/>
              <a:t>Местное и национальное в топонимике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6030" y="1623629"/>
            <a:ext cx="174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Иваново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97" y="1623629"/>
            <a:ext cx="7250901" cy="50511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92943" y="1739046"/>
            <a:ext cx="174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Кострома</a:t>
            </a:r>
          </a:p>
        </p:txBody>
      </p:sp>
    </p:spTree>
    <p:extLst>
      <p:ext uri="{BB962C8B-B14F-4D97-AF65-F5344CB8AC3E}">
        <p14:creationId xmlns:p14="http://schemas.microsoft.com/office/powerpoint/2010/main" val="301832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53" y="569842"/>
            <a:ext cx="8876071" cy="1325563"/>
          </a:xfrm>
        </p:spPr>
        <p:txBody>
          <a:bodyPr>
            <a:normAutofit/>
          </a:bodyPr>
          <a:lstStyle/>
          <a:p>
            <a:r>
              <a:rPr lang="ru-RU" dirty="0"/>
              <a:t>Исследования городских идентичностей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F06E15-ABDC-3B20-690E-9B778399F053}"/>
              </a:ext>
            </a:extLst>
          </p:cNvPr>
          <p:cNvSpPr txBox="1"/>
          <p:nvPr/>
        </p:nvSpPr>
        <p:spPr>
          <a:xfrm>
            <a:off x="515545" y="2228671"/>
            <a:ext cx="5902277" cy="240065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ru-RU" sz="2000" b="1" dirty="0">
                <a:latin typeface="Arial Narrow" pitchFamily="34" charset="0"/>
              </a:rPr>
              <a:t>2014-2015 гг.    </a:t>
            </a:r>
            <a:r>
              <a:rPr lang="ru-RU" sz="2000" b="1" u="sng" dirty="0">
                <a:latin typeface="Arial Narrow" pitchFamily="34" charset="0"/>
              </a:rPr>
              <a:t>Владимир, Смоленск, Ярославль</a:t>
            </a:r>
            <a:r>
              <a:rPr lang="ru-RU" sz="2000" b="1" dirty="0">
                <a:latin typeface="Arial Narrow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ru-RU" sz="2000" b="1" dirty="0">
                <a:latin typeface="Arial Narrow" pitchFamily="34" charset="0"/>
              </a:rPr>
              <a:t>2015 – 2019 </a:t>
            </a:r>
            <a:r>
              <a:rPr lang="ru-RU" sz="2000" b="1" u="sng" dirty="0">
                <a:latin typeface="Arial Narrow" pitchFamily="34" charset="0"/>
              </a:rPr>
              <a:t>Белгород, Калининград, Иваново, Рязань, Нижний Новгород, </a:t>
            </a:r>
            <a:r>
              <a:rPr lang="ru-RU" sz="2000" b="1" u="sng" dirty="0" err="1">
                <a:latin typeface="Arial Narrow" pitchFamily="34" charset="0"/>
              </a:rPr>
              <a:t>Ростов</a:t>
            </a:r>
            <a:r>
              <a:rPr lang="ru-RU" sz="2000" b="1" u="sng" dirty="0">
                <a:latin typeface="Arial Narrow" pitchFamily="34" charset="0"/>
              </a:rPr>
              <a:t>-на-Дону, Иркутск, Хабаровск </a:t>
            </a:r>
          </a:p>
          <a:p>
            <a:pPr>
              <a:spcAft>
                <a:spcPts val="1200"/>
              </a:spcAft>
            </a:pPr>
            <a:r>
              <a:rPr lang="ru-RU" sz="2000" b="1" dirty="0">
                <a:latin typeface="Arial Narrow" pitchFamily="34" charset="0"/>
              </a:rPr>
              <a:t>2019-2022 гг.   </a:t>
            </a:r>
            <a:r>
              <a:rPr lang="ru-RU" sz="2000" b="1" u="sng" dirty="0">
                <a:latin typeface="Arial Narrow" pitchFamily="34" charset="0"/>
              </a:rPr>
              <a:t>Белгород, Иваново, Калининград</a:t>
            </a:r>
            <a:endParaRPr lang="ru-RU" sz="2000" b="1" dirty="0">
              <a:latin typeface="Arial Narrow" pitchFamily="34" charset="0"/>
            </a:endParaRPr>
          </a:p>
          <a:p>
            <a:endParaRPr lang="ru-RU" sz="2000" dirty="0">
              <a:latin typeface="Arial Narrow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F65D7-7271-3957-9DA1-D24293C4F39B}"/>
              </a:ext>
            </a:extLst>
          </p:cNvPr>
          <p:cNvSpPr txBox="1"/>
          <p:nvPr/>
        </p:nvSpPr>
        <p:spPr>
          <a:xfrm>
            <a:off x="515545" y="4548437"/>
            <a:ext cx="250347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Основные методы:</a:t>
            </a: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DE6EC-D8AD-D5DE-F26B-BDBF0BCBD594}"/>
              </a:ext>
            </a:extLst>
          </p:cNvPr>
          <p:cNvSpPr txBox="1"/>
          <p:nvPr/>
        </p:nvSpPr>
        <p:spPr>
          <a:xfrm>
            <a:off x="3019015" y="4548437"/>
            <a:ext cx="3449015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000" b="1" i="1" dirty="0">
                <a:latin typeface="Arial Narrow" pitchFamily="34" charset="0"/>
              </a:rPr>
              <a:t>Фокус-группы, массовые опросы, экспертные интервью</a:t>
            </a:r>
            <a:endParaRPr lang="ru-RU" sz="2000" i="1" dirty="0">
              <a:latin typeface="Arial Narrow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F803594-6DF5-08F4-FBC3-A9FBAC1AA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2769" y="1735113"/>
            <a:ext cx="3591988" cy="465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12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899"/>
            <a:ext cx="8876071" cy="1325563"/>
          </a:xfrm>
        </p:spPr>
        <p:txBody>
          <a:bodyPr/>
          <a:lstStyle/>
          <a:p>
            <a:r>
              <a:rPr lang="ru-RU" dirty="0"/>
              <a:t>Местное и национальное в топонимике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6030" y="1623629"/>
            <a:ext cx="174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Иваново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46" y="1623629"/>
            <a:ext cx="8696325" cy="4886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8349" y="5410294"/>
            <a:ext cx="174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Владимир</a:t>
            </a:r>
          </a:p>
        </p:txBody>
      </p:sp>
    </p:spTree>
    <p:extLst>
      <p:ext uri="{BB962C8B-B14F-4D97-AF65-F5344CB8AC3E}">
        <p14:creationId xmlns:p14="http://schemas.microsoft.com/office/powerpoint/2010/main" val="2044806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899"/>
            <a:ext cx="8876071" cy="1325563"/>
          </a:xfrm>
        </p:spPr>
        <p:txBody>
          <a:bodyPr/>
          <a:lstStyle/>
          <a:p>
            <a:r>
              <a:rPr lang="ru-RU" dirty="0"/>
              <a:t>Местное и национальное в топонимике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26" y="1442689"/>
            <a:ext cx="6620978" cy="497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5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899"/>
            <a:ext cx="8876071" cy="1325563"/>
          </a:xfrm>
        </p:spPr>
        <p:txBody>
          <a:bodyPr/>
          <a:lstStyle/>
          <a:p>
            <a:r>
              <a:rPr lang="ru-RU" dirty="0"/>
              <a:t>Местное и национальное в топонимике </a:t>
            </a: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112171"/>
              </p:ext>
            </p:extLst>
          </p:nvPr>
        </p:nvGraphicFramePr>
        <p:xfrm>
          <a:off x="682387" y="1692323"/>
          <a:ext cx="9198592" cy="4731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3574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899"/>
            <a:ext cx="8876071" cy="1325563"/>
          </a:xfrm>
        </p:spPr>
        <p:txBody>
          <a:bodyPr/>
          <a:lstStyle/>
          <a:p>
            <a:r>
              <a:rPr lang="ru-RU" dirty="0"/>
              <a:t>«Местные» герои на карте города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BB796E-E322-BD14-155C-078DFDD7B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1" y="1614483"/>
            <a:ext cx="5170024" cy="36290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BA4BD3-0588-AB5C-AEF6-028500AF0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443" y="3142536"/>
            <a:ext cx="6594225" cy="327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29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899"/>
            <a:ext cx="8876071" cy="1325563"/>
          </a:xfrm>
        </p:spPr>
        <p:txBody>
          <a:bodyPr/>
          <a:lstStyle/>
          <a:p>
            <a:r>
              <a:rPr lang="ru-RU" dirty="0"/>
              <a:t>Местное и национальное в топонимике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6030" y="1623629"/>
            <a:ext cx="174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Иваново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808536"/>
              </p:ext>
            </p:extLst>
          </p:nvPr>
        </p:nvGraphicFramePr>
        <p:xfrm>
          <a:off x="838200" y="2189044"/>
          <a:ext cx="7302500" cy="3095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5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5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Всего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Из них местные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0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Религия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50,00%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0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Политика/</a:t>
                      </a:r>
                      <a:r>
                        <a:rPr lang="ru-RU" sz="2000" b="1" u="none" strike="noStrike" dirty="0" err="1">
                          <a:effectLst/>
                        </a:rPr>
                        <a:t>упр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783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280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35,76%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0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Культура, наука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1335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228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17,08%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20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Военная сфера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1060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461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43,49%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255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899"/>
            <a:ext cx="8876071" cy="1325563"/>
          </a:xfrm>
        </p:spPr>
        <p:txBody>
          <a:bodyPr/>
          <a:lstStyle/>
          <a:p>
            <a:r>
              <a:rPr lang="ru-RU" dirty="0"/>
              <a:t>Местное и национальное в топонимике: религиозные деятели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6030" y="1623629"/>
            <a:ext cx="174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Иваново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8550" y="2526755"/>
          <a:ext cx="7199814" cy="2428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5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91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Брянск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Романа Брянского улица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0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Воронеж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Святого Тихона Амафунского улица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1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Воронеж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Серафима Саровского улица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91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Курск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Печерского Феодосия улица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91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Курск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Саровского Серафима улица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91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Тула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Лозинского улица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727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899"/>
            <a:ext cx="8876071" cy="1325563"/>
          </a:xfrm>
        </p:spPr>
        <p:txBody>
          <a:bodyPr/>
          <a:lstStyle/>
          <a:p>
            <a:r>
              <a:rPr lang="ru-RU" dirty="0"/>
              <a:t>Местное и национальное в топонимике: политика и управление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6030" y="1623629"/>
            <a:ext cx="174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Иваново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199" y="1770941"/>
            <a:ext cx="927479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/>
              <a:t>1. </a:t>
            </a:r>
            <a:r>
              <a:rPr lang="ru-RU" b="1" dirty="0"/>
              <a:t>Б</a:t>
            </a:r>
            <a:r>
              <a:rPr lang="ru-RU" b="1" i="1" dirty="0"/>
              <a:t>олее 75% улиц </a:t>
            </a:r>
            <a:r>
              <a:rPr lang="ru-RU" i="1" dirty="0"/>
              <a:t>данной категории </a:t>
            </a:r>
            <a:r>
              <a:rPr lang="ru-RU" dirty="0"/>
              <a:t>названы в честь </a:t>
            </a:r>
            <a:r>
              <a:rPr lang="ru-RU" b="1" dirty="0"/>
              <a:t>партийных и советских деятелей </a:t>
            </a:r>
            <a:r>
              <a:rPr lang="ru-RU" dirty="0"/>
              <a:t>(1917 – конец 80-х годов).</a:t>
            </a:r>
          </a:p>
          <a:p>
            <a:pPr>
              <a:spcBef>
                <a:spcPts val="1200"/>
              </a:spcBef>
            </a:pPr>
            <a:r>
              <a:rPr lang="ru-RU" b="1" dirty="0"/>
              <a:t>2. Революционеры и приверженцы радикальных действий против политического режима Российской империи </a:t>
            </a:r>
            <a:r>
              <a:rPr lang="ru-RU" i="1" dirty="0">
                <a:solidFill>
                  <a:srgbClr val="000099"/>
                </a:solidFill>
              </a:rPr>
              <a:t>(76 улиц, 10%).</a:t>
            </a:r>
          </a:p>
          <a:p>
            <a:pPr>
              <a:spcBef>
                <a:spcPts val="1200"/>
              </a:spcBef>
            </a:pPr>
            <a:r>
              <a:rPr lang="ru-RU" b="1" dirty="0"/>
              <a:t>3. Зарубежные политические деятели. </a:t>
            </a:r>
            <a:r>
              <a:rPr lang="ru-RU" dirty="0"/>
              <a:t>Герои-борцы против капитализма, колониализма, угнетения </a:t>
            </a:r>
            <a:r>
              <a:rPr lang="ru-RU" i="1" dirty="0">
                <a:solidFill>
                  <a:srgbClr val="000099"/>
                </a:solidFill>
              </a:rPr>
              <a:t>(92  улицы, 12%)</a:t>
            </a:r>
          </a:p>
          <a:p>
            <a:pPr>
              <a:spcBef>
                <a:spcPts val="1200"/>
              </a:spcBef>
            </a:pPr>
            <a:r>
              <a:rPr lang="ru-RU" dirty="0"/>
              <a:t>4. В топонимике изученных городов почти </a:t>
            </a:r>
            <a:r>
              <a:rPr lang="ru-RU" b="1" dirty="0"/>
              <a:t>отсутствуют политики первого ряда и руководители государства </a:t>
            </a:r>
            <a:r>
              <a:rPr lang="ru-RU" dirty="0"/>
              <a:t>(кроме нескольких </a:t>
            </a:r>
            <a:r>
              <a:rPr lang="ru-RU" dirty="0" err="1"/>
              <a:t>раннесоветских</a:t>
            </a:r>
            <a:r>
              <a:rPr lang="ru-RU" dirty="0"/>
              <a:t>). </a:t>
            </a:r>
          </a:p>
          <a:p>
            <a:pPr>
              <a:spcBef>
                <a:spcPts val="1200"/>
              </a:spcBef>
            </a:pPr>
            <a:r>
              <a:rPr lang="ru-RU" dirty="0"/>
              <a:t>(Три исключения:  </a:t>
            </a:r>
            <a:r>
              <a:rPr lang="ru-RU" i="1" dirty="0"/>
              <a:t>топонимы, связанные с Петром Великим в Воронеже и Липецке, улица Андропова в Ярославле и проспект Хрущева в Курске. </a:t>
            </a:r>
          </a:p>
          <a:p>
            <a:pPr>
              <a:spcBef>
                <a:spcPts val="1200"/>
              </a:spcBef>
            </a:pPr>
            <a:r>
              <a:rPr lang="ru-RU" dirty="0"/>
              <a:t>5. Крайне слабо представлен в топонимике пласт событий и героев Древней Руси и Средневековой Руси. </a:t>
            </a:r>
          </a:p>
          <a:p>
            <a:pPr>
              <a:spcBef>
                <a:spcPts val="1200"/>
              </a:spcBef>
            </a:pPr>
            <a:r>
              <a:rPr lang="ru-RU" i="1" dirty="0"/>
              <a:t>Дмитрий Донской и Михаил Тверской в Твери, Александр Невский - Белгород, Владимир, Курск, Липецк, Тверь (2), Ярославль. </a:t>
            </a:r>
          </a:p>
          <a:p>
            <a:pPr>
              <a:spcBef>
                <a:spcPts val="1200"/>
              </a:spcBef>
            </a:pPr>
            <a:endParaRPr lang="ru-RU" i="1" dirty="0">
              <a:solidFill>
                <a:srgbClr val="000099"/>
              </a:solidFill>
            </a:endParaRPr>
          </a:p>
          <a:p>
            <a:pPr>
              <a:spcBef>
                <a:spcPts val="12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889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899"/>
            <a:ext cx="9569335" cy="1325563"/>
          </a:xfrm>
        </p:spPr>
        <p:txBody>
          <a:bodyPr>
            <a:normAutofit/>
          </a:bodyPr>
          <a:lstStyle/>
          <a:p>
            <a:r>
              <a:rPr lang="ru-RU" sz="2400" dirty="0"/>
              <a:t>Революционеры и приверженцы радикальных действий против политического режима Российской империи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6030" y="1623629"/>
            <a:ext cx="174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Иваново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F282D71-9999-1FC7-5674-1BDC66522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577359"/>
              </p:ext>
            </p:extLst>
          </p:nvPr>
        </p:nvGraphicFramePr>
        <p:xfrm>
          <a:off x="838200" y="1623629"/>
          <a:ext cx="9835342" cy="518198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86749">
                  <a:extLst>
                    <a:ext uri="{9D8B030D-6E8A-4147-A177-3AD203B41FA5}">
                      <a16:colId xmlns:a16="http://schemas.microsoft.com/office/drawing/2014/main" val="2734047229"/>
                    </a:ext>
                  </a:extLst>
                </a:gridCol>
                <a:gridCol w="2623429">
                  <a:extLst>
                    <a:ext uri="{9D8B030D-6E8A-4147-A177-3AD203B41FA5}">
                      <a16:colId xmlns:a16="http://schemas.microsoft.com/office/drawing/2014/main" val="2892974794"/>
                    </a:ext>
                  </a:extLst>
                </a:gridCol>
                <a:gridCol w="853403">
                  <a:extLst>
                    <a:ext uri="{9D8B030D-6E8A-4147-A177-3AD203B41FA5}">
                      <a16:colId xmlns:a16="http://schemas.microsoft.com/office/drawing/2014/main" val="964440400"/>
                    </a:ext>
                  </a:extLst>
                </a:gridCol>
                <a:gridCol w="5871761">
                  <a:extLst>
                    <a:ext uri="{9D8B030D-6E8A-4147-A177-3AD203B41FA5}">
                      <a16:colId xmlns:a16="http://schemas.microsoft.com/office/drawing/2014/main" val="2687795716"/>
                    </a:ext>
                  </a:extLst>
                </a:gridCol>
              </a:tblGrid>
              <a:tr h="425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№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Персона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Кол-во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Города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/>
                </a:tc>
                <a:extLst>
                  <a:ext uri="{0D108BD9-81ED-4DB2-BD59-A6C34878D82A}">
                    <a16:rowId xmlns:a16="http://schemas.microsoft.com/office/drawing/2014/main" val="2001445313"/>
                  </a:ext>
                </a:extLst>
              </a:tr>
              <a:tr h="553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Степан Разин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Владимир, Воронеж, Иваново, Калуга, Курск, Липецк, Орел, Рязань, Тамбов (2), Тверь, Ярославль (2).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581848"/>
                  </a:ext>
                </a:extLst>
              </a:tr>
              <a:tr h="425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Емельян Пугачев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Владимир, Воронеж (2 топонима), Орел, Рязань, Тамбов, Тверь (два топонима), Тула)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862810"/>
                  </a:ext>
                </a:extLst>
              </a:tr>
              <a:tr h="207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Иван Болотников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Владимир, Липецк, Тверь, Тула (2).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749856"/>
                  </a:ext>
                </a:extLst>
              </a:tr>
              <a:tr h="207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Кондратий Булавин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Липецк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631532"/>
                  </a:ext>
                </a:extLst>
              </a:tr>
              <a:tr h="425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Кондратий Рылеев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Белгород, Брянск, Воронеж, Иваново, Калуга, Липецк, Смоленск, Тамбов, Тверь, Ярославль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106841"/>
                  </a:ext>
                </a:extLst>
              </a:tr>
              <a:tr h="339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Павел Пестель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Белгород, Воронеж (2), Калуга (3), Липецк, Ярославль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6830"/>
                  </a:ext>
                </a:extLst>
              </a:tr>
              <a:tr h="207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Петр Каховский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Белгород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116982"/>
                  </a:ext>
                </a:extLst>
              </a:tr>
              <a:tr h="425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Халтурин Степан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Брянск (3), Воронеж, Иваново, Курск, Рязань, Тамбов, Тверь (2), Тула, Ярославль.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603661"/>
                  </a:ext>
                </a:extLst>
              </a:tr>
              <a:tr h="362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Софья Перовская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Воронеж, Иваново, Калуга, Курск, Тверь, Тула, Ярославль.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133562"/>
                  </a:ext>
                </a:extLst>
              </a:tr>
              <a:tr h="207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10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Петр Алексеев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Воронеж, Смоленск, Тула, Ярославль (2)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276189"/>
                  </a:ext>
                </a:extLst>
              </a:tr>
              <a:tr h="207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11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Андрей Желябов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Брянск, Липецк, Смоленск (2), Тверь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91502"/>
                  </a:ext>
                </a:extLst>
              </a:tr>
              <a:tr h="207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12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Вера Фигнер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Воронеж (2)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357519"/>
                  </a:ext>
                </a:extLst>
              </a:tr>
              <a:tr h="207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13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Дмитрий Каракозов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Калуга, Тула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69847"/>
                  </a:ext>
                </a:extLst>
              </a:tr>
              <a:tr h="306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</a:rPr>
                        <a:t>14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Зинаида </a:t>
                      </a:r>
                      <a:r>
                        <a:rPr lang="ru-RU" sz="1400" b="1" dirty="0" err="1">
                          <a:effectLst/>
                        </a:rPr>
                        <a:t>Коноплянникова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Тверь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961898"/>
                  </a:ext>
                </a:extLst>
              </a:tr>
              <a:tr h="207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15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Петр Сазонов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Воронеж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93" marR="65493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843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548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35" y="528898"/>
            <a:ext cx="8876071" cy="1325563"/>
          </a:xfrm>
        </p:spPr>
        <p:txBody>
          <a:bodyPr>
            <a:normAutofit/>
          </a:bodyPr>
          <a:lstStyle/>
          <a:p>
            <a:r>
              <a:rPr lang="ru-RU" sz="2400" dirty="0"/>
              <a:t>Зарубежные политические деятели. Герои-борцы против капитализма, колониализма, угнетения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6030" y="1623629"/>
            <a:ext cx="1744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Иваново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06D2949-FCDB-0782-AA7B-31C965863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053873"/>
              </p:ext>
            </p:extLst>
          </p:nvPr>
        </p:nvGraphicFramePr>
        <p:xfrm>
          <a:off x="746635" y="1502865"/>
          <a:ext cx="9677525" cy="523039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58346">
                  <a:extLst>
                    <a:ext uri="{9D8B030D-6E8A-4147-A177-3AD203B41FA5}">
                      <a16:colId xmlns:a16="http://schemas.microsoft.com/office/drawing/2014/main" val="3832736932"/>
                    </a:ext>
                  </a:extLst>
                </a:gridCol>
                <a:gridCol w="1839842">
                  <a:extLst>
                    <a:ext uri="{9D8B030D-6E8A-4147-A177-3AD203B41FA5}">
                      <a16:colId xmlns:a16="http://schemas.microsoft.com/office/drawing/2014/main" val="2528614950"/>
                    </a:ext>
                  </a:extLst>
                </a:gridCol>
                <a:gridCol w="610457">
                  <a:extLst>
                    <a:ext uri="{9D8B030D-6E8A-4147-A177-3AD203B41FA5}">
                      <a16:colId xmlns:a16="http://schemas.microsoft.com/office/drawing/2014/main" val="113867500"/>
                    </a:ext>
                  </a:extLst>
                </a:gridCol>
                <a:gridCol w="6768880">
                  <a:extLst>
                    <a:ext uri="{9D8B030D-6E8A-4147-A177-3AD203B41FA5}">
                      <a16:colId xmlns:a16="http://schemas.microsoft.com/office/drawing/2014/main" val="3755313549"/>
                    </a:ext>
                  </a:extLst>
                </a:gridCol>
              </a:tblGrid>
              <a:tr h="442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Персона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Кол-во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Города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11445"/>
                  </a:ext>
                </a:extLst>
              </a:tr>
              <a:tr h="442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Роза Люксембург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Белгород, Брянск, Брянск, Воронеж, Иваново, Орел, Смоленск, Тверь (3), Тула, Ярославль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2285149"/>
                  </a:ext>
                </a:extLst>
              </a:tr>
              <a:tr h="442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Карл </a:t>
                      </a:r>
                      <a:r>
                        <a:rPr lang="ru-RU" sz="1400" b="1" dirty="0" err="1">
                          <a:effectLst/>
                        </a:rPr>
                        <a:t>Либкхнехт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Брянск, Воронеж, Иваново, Калуга, Курск, Липецк (2) Рязань, Тверь, Тула, Ярославль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844645"/>
                  </a:ext>
                </a:extLst>
              </a:tr>
              <a:tr h="351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Георгий Димитров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Брянск (2), Воронеж (2), Кострома, Курск, Липецк, Рязань (2), Калуга, Тверь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8641171"/>
                  </a:ext>
                </a:extLst>
              </a:tr>
              <a:tr h="342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Марат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Воронеж (2), Калуга, Калуга, Курск, Тамбов, Тамбов (2), Тула (2)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9834378"/>
                  </a:ext>
                </a:extLst>
              </a:tr>
              <a:tr h="348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Эрнст Тельман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Белгород, Брянск (2), Воронеж (2), Иваново, Липецк, Тверь (2)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4107283"/>
                  </a:ext>
                </a:extLst>
              </a:tr>
              <a:tr h="216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Сакко и Ванцетти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Брянск, Владимир, Воронеж, Тамбов, Тула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7807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Клара Цеткин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Брянск, Воронеж, Калуга, Липецк, Тула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6665314"/>
                  </a:ext>
                </a:extLst>
              </a:tr>
              <a:tr h="216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Жан Жорес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Тула, Тверь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7493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Димитр </a:t>
                      </a:r>
                      <a:r>
                        <a:rPr lang="ru-RU" sz="1400" b="1" dirty="0" err="1">
                          <a:effectLst/>
                        </a:rPr>
                        <a:t>Благоев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Иваново, Тверь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3966358"/>
                  </a:ext>
                </a:extLst>
              </a:tr>
              <a:tr h="296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Лумумба Патрис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Липецк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4975267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Морис Торез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Тула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0667026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Грамши Антонио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Воронеж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8317666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Август Бебель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Тамбов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9497188"/>
                  </a:ext>
                </a:extLst>
              </a:tr>
              <a:tr h="442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Станке Димитров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Брянск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5311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405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3490"/>
            <a:ext cx="9970827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Национальная идентичность и городские идентичности: </a:t>
            </a:r>
            <a:br>
              <a:rPr lang="ru-RU" dirty="0"/>
            </a:br>
            <a:r>
              <a:rPr lang="ru-RU" dirty="0"/>
              <a:t>совмещения и конфликты в оптике критической топонимики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E4C38-8AD9-FE71-B7FE-514BB7A056BB}"/>
              </a:ext>
            </a:extLst>
          </p:cNvPr>
          <p:cNvSpPr txBox="1"/>
          <p:nvPr/>
        </p:nvSpPr>
        <p:spPr>
          <a:xfrm>
            <a:off x="450376" y="1786223"/>
            <a:ext cx="1035865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- Городская топонимика является частью сложной и противоречивой городской символической среды: 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В названиях улиц сохраняются советские </a:t>
            </a:r>
            <a:r>
              <a:rPr lang="ru-RU" sz="2000" dirty="0" err="1"/>
              <a:t>идеологемы</a:t>
            </a:r>
            <a:r>
              <a:rPr lang="ru-RU" sz="2000" dirty="0"/>
              <a:t>, однако в топонимике не отражены важнейшие </a:t>
            </a:r>
            <a:r>
              <a:rPr lang="ru-RU" sz="2000" b="1" dirty="0"/>
              <a:t>общенациональные события и символы </a:t>
            </a:r>
            <a:r>
              <a:rPr lang="ru-RU" sz="2000" dirty="0"/>
              <a:t>последних 35 лет.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В топонимическом «пантеоне героев»</a:t>
            </a:r>
            <a:r>
              <a:rPr lang="ru-RU" sz="2000" b="1" dirty="0"/>
              <a:t> </a:t>
            </a:r>
            <a:r>
              <a:rPr lang="ru-RU" sz="2000" b="1" i="1" dirty="0"/>
              <a:t>почти 70%  герои </a:t>
            </a:r>
            <a:r>
              <a:rPr lang="ru-RU" sz="2000" b="1" dirty="0" err="1"/>
              <a:t>надгородского</a:t>
            </a:r>
            <a:r>
              <a:rPr lang="ru-RU" sz="2000" b="1" dirty="0"/>
              <a:t> </a:t>
            </a:r>
            <a:r>
              <a:rPr lang="ru-RU" sz="2000" dirty="0"/>
              <a:t>уровня, </a:t>
            </a:r>
            <a:r>
              <a:rPr lang="ru-RU" sz="2000" b="1" i="1" dirty="0"/>
              <a:t>более 80% - </a:t>
            </a:r>
            <a:r>
              <a:rPr lang="ru-RU" sz="2000" b="1" dirty="0"/>
              <a:t>деятели советского периода</a:t>
            </a:r>
            <a:r>
              <a:rPr lang="ru-RU" sz="2000" i="1" dirty="0"/>
              <a:t>.</a:t>
            </a:r>
            <a:r>
              <a:rPr lang="ru-RU" sz="2000" dirty="0"/>
              <a:t> Нет имен политических деятелей новой российской истории.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Заметная доля </a:t>
            </a:r>
            <a:r>
              <a:rPr lang="ru-RU" sz="2000" b="1" dirty="0"/>
              <a:t>местных героев в военной и политической сферах (44 и 35%), </a:t>
            </a:r>
            <a:r>
              <a:rPr lang="ru-RU" sz="2000" dirty="0"/>
              <a:t>деятели </a:t>
            </a:r>
            <a:r>
              <a:rPr lang="ru-RU" sz="2000" b="1" dirty="0"/>
              <a:t>культуры</a:t>
            </a:r>
            <a:r>
              <a:rPr lang="ru-RU" sz="2000" dirty="0"/>
              <a:t> – </a:t>
            </a:r>
            <a:r>
              <a:rPr lang="ru-RU" sz="2000" b="1" dirty="0"/>
              <a:t>более 80% общенациональные</a:t>
            </a:r>
            <a:r>
              <a:rPr lang="ru-RU" sz="2000" dirty="0"/>
              <a:t>. </a:t>
            </a:r>
            <a:endParaRPr lang="ru-RU" sz="2000" i="1" dirty="0"/>
          </a:p>
          <a:p>
            <a:pPr>
              <a:spcBef>
                <a:spcPts val="1200"/>
              </a:spcBef>
            </a:pPr>
            <a:r>
              <a:rPr lang="ru-RU" sz="2000" b="1" dirty="0"/>
              <a:t>Светский характер </a:t>
            </a:r>
            <a:r>
              <a:rPr lang="ru-RU" sz="2000" i="1" dirty="0"/>
              <a:t>(всего 6 религиозных деятелей). </a:t>
            </a:r>
            <a:r>
              <a:rPr lang="ru-RU" sz="2000" b="1" dirty="0"/>
              <a:t>Доминирование героев-мужчин </a:t>
            </a:r>
            <a:r>
              <a:rPr lang="ru-RU" sz="2000" i="1" dirty="0"/>
              <a:t>(более 90%)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- Высокая потенциальная конфликтность и чувствительность сферы городской топонимики. 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- Противоречия и диспропорции между городской идентичностью и городским топонимическим текстом: </a:t>
            </a:r>
            <a:r>
              <a:rPr lang="ru-RU" sz="2000" b="1" dirty="0"/>
              <a:t>эффекты и последствия</a:t>
            </a:r>
            <a:r>
              <a:rPr lang="ru-RU" sz="2000" dirty="0"/>
              <a:t>. </a:t>
            </a:r>
          </a:p>
          <a:p>
            <a:pPr>
              <a:spcBef>
                <a:spcPts val="1200"/>
              </a:spcBef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0829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899"/>
            <a:ext cx="8876071" cy="1325563"/>
          </a:xfrm>
        </p:spPr>
        <p:txBody>
          <a:bodyPr/>
          <a:lstStyle/>
          <a:p>
            <a:r>
              <a:rPr lang="ru-RU" dirty="0"/>
              <a:t>Как дальше изучать идентичности?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04070E-E58E-698E-E8C0-1FBBF85BE8A6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19835" y="2296377"/>
            <a:ext cx="10515600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ru-RU" sz="3200" b="1" dirty="0">
              <a:solidFill>
                <a:srgbClr val="000099"/>
              </a:solidFill>
            </a:endParaRPr>
          </a:p>
          <a:p>
            <a:r>
              <a:rPr lang="ru-RU" sz="3200" b="1" dirty="0"/>
              <a:t>Несравнимость?</a:t>
            </a:r>
          </a:p>
          <a:p>
            <a:r>
              <a:rPr lang="ru-RU" sz="3200" b="1" dirty="0"/>
              <a:t>Интерференции и взаимовлияния?</a:t>
            </a:r>
          </a:p>
          <a:p>
            <a:r>
              <a:rPr lang="ru-RU" sz="3200" b="1"/>
              <a:t>Препарировать и (или) конструировать </a:t>
            </a:r>
            <a:r>
              <a:rPr lang="ru-RU" sz="3200" b="1" dirty="0"/>
              <a:t>и (или) подстраиваться?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99833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583792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158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899"/>
            <a:ext cx="8876071" cy="1325563"/>
          </a:xfrm>
        </p:spPr>
        <p:txBody>
          <a:bodyPr/>
          <a:lstStyle/>
          <a:p>
            <a:r>
              <a:rPr lang="ru-RU" dirty="0"/>
              <a:t>Данные и методы исследования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04070E-E58E-698E-E8C0-1FBBF85BE8A6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47131" y="1682227"/>
            <a:ext cx="10515600" cy="464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Критическая топонимика.</a:t>
            </a:r>
          </a:p>
          <a:p>
            <a:r>
              <a:rPr lang="ru-RU" sz="2400" dirty="0"/>
              <a:t>Улицы, названные по идеологическим мотивам.</a:t>
            </a:r>
          </a:p>
          <a:p>
            <a:r>
              <a:rPr lang="ru-RU" sz="2400" dirty="0"/>
              <a:t>Улицы, названные в честь людей (</a:t>
            </a:r>
            <a:r>
              <a:rPr lang="ru-RU" sz="2400" dirty="0" err="1"/>
              <a:t>антропотопонимы</a:t>
            </a:r>
            <a:r>
              <a:rPr lang="ru-RU" sz="2400" dirty="0"/>
              <a:t>) </a:t>
            </a:r>
            <a:r>
              <a:rPr lang="en-US" sz="2400" dirty="0"/>
              <a:t>– </a:t>
            </a:r>
            <a:r>
              <a:rPr lang="ru-RU" sz="2400" dirty="0"/>
              <a:t>«пантеон героев».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Данные по 16 столицам регионов ЦФО.</a:t>
            </a:r>
          </a:p>
          <a:p>
            <a:r>
              <a:rPr lang="ru-RU" sz="2400" dirty="0"/>
              <a:t>Анализ документов городских администраций. Качественные данные получались из литературы по топонимики городов.</a:t>
            </a:r>
          </a:p>
          <a:p>
            <a:r>
              <a:rPr lang="ru-RU" sz="2400" dirty="0"/>
              <a:t>Данные геоинформационных систем, таких как Яндекс-карты и </a:t>
            </a:r>
            <a:r>
              <a:rPr lang="en-US" sz="2400" dirty="0" err="1"/>
              <a:t>OpenStreetsMap</a:t>
            </a:r>
            <a:r>
              <a:rPr lang="ru-RU" sz="2400" dirty="0"/>
              <a:t>, которые сверялись с информацией Государственного адресного реестра (ГАР). </a:t>
            </a:r>
          </a:p>
          <a:p>
            <a:r>
              <a:rPr lang="ru-RU" sz="2400" dirty="0"/>
              <a:t>Для </a:t>
            </a:r>
            <a:r>
              <a:rPr lang="ru-RU" sz="2400" dirty="0" err="1"/>
              <a:t>геомоделирования</a:t>
            </a:r>
            <a:r>
              <a:rPr lang="ru-RU" sz="2400" dirty="0"/>
              <a:t> использовалась программа </a:t>
            </a:r>
            <a:r>
              <a:rPr lang="en-US" sz="2400" dirty="0"/>
              <a:t>QGIS</a:t>
            </a:r>
          </a:p>
        </p:txBody>
      </p:sp>
    </p:spTree>
    <p:extLst>
      <p:ext uri="{BB962C8B-B14F-4D97-AF65-F5344CB8AC3E}">
        <p14:creationId xmlns:p14="http://schemas.microsoft.com/office/powerpoint/2010/main" val="207634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899"/>
            <a:ext cx="8876071" cy="1325563"/>
          </a:xfrm>
        </p:spPr>
        <p:txBody>
          <a:bodyPr/>
          <a:lstStyle/>
          <a:p>
            <a:pPr lvl="0"/>
            <a:r>
              <a:rPr lang="ru-RU" dirty="0"/>
              <a:t>Улицы, названия которых которые политически или идеологически мотивированы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D7746-AF86-B54F-2FAD-64CB6B33D5B7}"/>
              </a:ext>
            </a:extLst>
          </p:cNvPr>
          <p:cNvSpPr txBox="1"/>
          <p:nvPr/>
        </p:nvSpPr>
        <p:spPr>
          <a:xfrm>
            <a:off x="838200" y="1854462"/>
            <a:ext cx="9851967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/>
              <a:t>Более 80% названий улиц изученных городов имеют советское происхождение. </a:t>
            </a:r>
          </a:p>
          <a:p>
            <a:pPr>
              <a:spcAft>
                <a:spcPts val="1200"/>
              </a:spcAft>
            </a:pPr>
            <a:r>
              <a:rPr lang="ru-RU" sz="2000" dirty="0"/>
              <a:t>Во всех изученных городах имеются топонимы, связанные с основой «советский - «Советская улица», Советский переулок», а также улицы, названные в честь пионерии и комсомола. Причем топонимов такого происхождения обычно несколько в каждом изученном нами городе. </a:t>
            </a:r>
          </a:p>
          <a:p>
            <a:pPr>
              <a:spcAft>
                <a:spcPts val="1200"/>
              </a:spcAft>
            </a:pPr>
            <a:r>
              <a:rPr lang="ru-RU" sz="2000" dirty="0"/>
              <a:t>Немало в городах также улиц, названных в честь различных годовщин Октября (</a:t>
            </a:r>
            <a:r>
              <a:rPr lang="ru-RU" sz="2000" b="1" dirty="0"/>
              <a:t>38 топонимов, от 10 лет Октября до 70 лет Октября)</a:t>
            </a:r>
            <a:r>
              <a:rPr lang="ru-RU" sz="2000" dirty="0"/>
              <a:t>. </a:t>
            </a:r>
          </a:p>
          <a:p>
            <a:pPr>
              <a:spcAft>
                <a:spcPts val="1200"/>
              </a:spcAft>
            </a:pPr>
            <a:r>
              <a:rPr lang="ru-RU" sz="2000" dirty="0"/>
              <a:t>«Коммунистическая улица» имеется в гг. </a:t>
            </a:r>
            <a:r>
              <a:rPr lang="ru-RU" sz="2000" i="1" dirty="0"/>
              <a:t>Брянске, Воронеже, Курске, Смоленске</a:t>
            </a:r>
            <a:r>
              <a:rPr lang="ru-RU" sz="2000" dirty="0"/>
              <a:t>; «Коммунистический переулок» присутствует в гг. </a:t>
            </a:r>
            <a:r>
              <a:rPr lang="ru-RU" sz="2000" i="1" dirty="0"/>
              <a:t>Брянске, Иваново, Рязани. </a:t>
            </a:r>
          </a:p>
          <a:p>
            <a:pPr>
              <a:spcAft>
                <a:spcPts val="1200"/>
              </a:spcAft>
            </a:pPr>
            <a:r>
              <a:rPr lang="ru-RU" sz="2000" dirty="0"/>
              <a:t>«Социалистическая улица» есть в городском </a:t>
            </a:r>
            <a:r>
              <a:rPr lang="ru-RU" sz="2000" i="1" dirty="0"/>
              <a:t>ландшафте Брянска, Владимира, Калуги, Курска, Смоленска, Тамбова.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Названия улиц, появившиеся после 1991 года, не связаны с политикой!</a:t>
            </a:r>
          </a:p>
          <a:p>
            <a:pPr>
              <a:spcAft>
                <a:spcPts val="1200"/>
              </a:spcAft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3833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899"/>
            <a:ext cx="8876071" cy="1325563"/>
          </a:xfrm>
        </p:spPr>
        <p:txBody>
          <a:bodyPr/>
          <a:lstStyle/>
          <a:p>
            <a:r>
              <a:rPr lang="ru-RU" dirty="0"/>
              <a:t>«Пантеоны героев» по данным опросов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F23B15C-9581-F663-C7D4-4A52383155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83141"/>
            <a:ext cx="10515600" cy="5010552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/>
              <a:t>Люди, которые сделали город знаменитым, прославили его (Массовый опрос, исследование 2014-2015 </a:t>
            </a:r>
            <a:r>
              <a:rPr lang="ru-RU" sz="1400" b="1" dirty="0" err="1"/>
              <a:t>гг</a:t>
            </a:r>
            <a:r>
              <a:rPr lang="ru-RU" sz="1400" b="1" dirty="0"/>
              <a:t>). 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833641"/>
              </p:ext>
            </p:extLst>
          </p:nvPr>
        </p:nvGraphicFramePr>
        <p:xfrm>
          <a:off x="627797" y="1979580"/>
          <a:ext cx="10235821" cy="4878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8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5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51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4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Владимир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Смоленск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</a:rPr>
                        <a:t>Ярославль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160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3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Князь Андрей Боголюбский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Зодчий Федор Конь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Основатель города Ярослав Мудрый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7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Князь Владимир Святославич (Владимир Красное Солнышко)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Летчик-космонавт Юрий Гагарин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Основатель театра Фёдор Григорьевич Волков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7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Князь Владимир Мономах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effectLst/>
                        </a:rPr>
                        <a:t>Композитор Михаил Глинка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Космонавт Валентина Владимировна Терешкова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7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Полководец Александр Невский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effectLst/>
                        </a:rPr>
                        <a:t>Ученый Николай Пржевальский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Поэт Николай Алексеевич Некрасов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7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Диктор Юрий Левитан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effectLst/>
                        </a:rPr>
                        <a:t>Писатель и поэт Александр Твардовский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Хоккейная команда «Локомотив»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13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Гимнаст Николай Андрианов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Собирательница предметов русской старины княгиня Мария </a:t>
                      </a:r>
                      <a:r>
                        <a:rPr lang="ru-RU" sz="1400" b="1" u="none" strike="noStrike" dirty="0" err="1">
                          <a:effectLst/>
                        </a:rPr>
                        <a:t>Тенишева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Певец Леонид Витальевич Собинов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7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Физик Александр Столетов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Адмирал Павел Нахимов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Маршал Федор Иванович </a:t>
                      </a:r>
                      <a:r>
                        <a:rPr lang="ru-RU" sz="1400" b="1" u="none" strike="noStrike" dirty="0" err="1">
                          <a:effectLst/>
                        </a:rPr>
                        <a:t>Толбухин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4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Лыжник Алексей Прокуроров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Конструктор самолетов Семен Лавочкин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Старое купечество (Елисеевы, </a:t>
                      </a:r>
                      <a:r>
                        <a:rPr lang="ru-RU" sz="1400" b="1" u="none" strike="noStrike" dirty="0">
                          <a:effectLst/>
                        </a:rPr>
                        <a:t>Мамонтовы</a:t>
                      </a:r>
                      <a:r>
                        <a:rPr lang="ru-RU" sz="1400" u="none" strike="noStrike" dirty="0">
                          <a:effectLst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</a:rPr>
                        <a:t>Гурьевы</a:t>
                      </a:r>
                      <a:r>
                        <a:rPr lang="ru-RU" sz="1400" u="none" strike="noStrike" dirty="0">
                          <a:effectLst/>
                        </a:rPr>
                        <a:t>, Трапезниковы, Никитниковы и др.)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7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Герой Советского Союза Николай Гастелло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Герой Советского Союза Михаил Егоров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Губернатор Анатолий Иванович Лисицын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3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Губернатор Светлана Орлова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Меркурий Смоленский, православный святой, мученик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Аниматор Анатолий Петров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19" marR="9219" marT="9219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405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137"/>
            <a:ext cx="8876071" cy="1325563"/>
          </a:xfrm>
        </p:spPr>
        <p:txBody>
          <a:bodyPr/>
          <a:lstStyle/>
          <a:p>
            <a:r>
              <a:rPr lang="ru-RU" dirty="0"/>
              <a:t>Основные данные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DE36FC-D1CD-B7E8-56BD-6EA3E44BFC38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574675" y="1922463"/>
            <a:ext cx="9934101" cy="3725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ru-RU" sz="3600" b="1" dirty="0"/>
              <a:t>В 16 изученных региональных  столицах ЦФО </a:t>
            </a:r>
          </a:p>
          <a:p>
            <a:pPr marL="0" lvl="0" indent="0" algn="ctr">
              <a:buNone/>
            </a:pPr>
            <a:r>
              <a:rPr lang="ru-RU" sz="3600" b="1" dirty="0">
                <a:solidFill>
                  <a:srgbClr val="000099"/>
                </a:solidFill>
              </a:rPr>
              <a:t>12893</a:t>
            </a:r>
            <a:r>
              <a:rPr lang="ru-RU" sz="3600" dirty="0"/>
              <a:t> названий улиц</a:t>
            </a:r>
          </a:p>
          <a:p>
            <a:pPr marL="0" lvl="0" indent="0" algn="ctr">
              <a:buNone/>
            </a:pPr>
            <a:endParaRPr lang="ru-RU" sz="3600" dirty="0"/>
          </a:p>
          <a:p>
            <a:pPr marL="0" lvl="0" indent="0" algn="ctr">
              <a:buNone/>
            </a:pPr>
            <a:r>
              <a:rPr lang="ru-RU" sz="3600" dirty="0"/>
              <a:t>Названия улиц в честь людей (</a:t>
            </a:r>
            <a:r>
              <a:rPr lang="ru-RU" sz="3600" dirty="0" err="1"/>
              <a:t>антропотопонимы</a:t>
            </a:r>
            <a:r>
              <a:rPr lang="ru-RU" sz="3600" dirty="0"/>
              <a:t>) </a:t>
            </a:r>
          </a:p>
          <a:p>
            <a:pPr marL="0" lvl="0" indent="0" algn="ctr">
              <a:buNone/>
            </a:pPr>
            <a:r>
              <a:rPr lang="ru-RU" sz="3600" b="1" dirty="0">
                <a:solidFill>
                  <a:srgbClr val="000099"/>
                </a:solidFill>
              </a:rPr>
              <a:t>3206</a:t>
            </a:r>
            <a:r>
              <a:rPr lang="ru-RU" sz="3600" b="1" dirty="0"/>
              <a:t> (24,8%)</a:t>
            </a:r>
            <a:endParaRPr lang="en-US" sz="3600" dirty="0"/>
          </a:p>
          <a:p>
            <a:pPr lvl="0"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702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899"/>
            <a:ext cx="8876071" cy="1325563"/>
          </a:xfrm>
        </p:spPr>
        <p:txBody>
          <a:bodyPr/>
          <a:lstStyle/>
          <a:p>
            <a:r>
              <a:rPr lang="ru-RU" dirty="0"/>
              <a:t>Количество и доля </a:t>
            </a:r>
            <a:r>
              <a:rPr lang="ru-RU" dirty="0" err="1"/>
              <a:t>антропотопонимов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01BDD23-8056-4992-25CD-71E116D48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013223"/>
              </p:ext>
            </p:extLst>
          </p:nvPr>
        </p:nvGraphicFramePr>
        <p:xfrm>
          <a:off x="647131" y="1288134"/>
          <a:ext cx="8801669" cy="5409441"/>
        </p:xfrm>
        <a:graphic>
          <a:graphicData uri="http://schemas.openxmlformats.org/drawingml/2006/table">
            <a:tbl>
              <a:tblPr/>
              <a:tblGrid>
                <a:gridCol w="85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0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1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4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ru-RU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Всего названий</a:t>
                      </a:r>
                      <a:endParaRPr lang="ru-RU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Антропотопонимы</a:t>
                      </a:r>
                      <a:endParaRPr lang="ru-RU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%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Белгород</a:t>
                      </a:r>
                      <a:endParaRPr lang="ru-RU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Брянск</a:t>
                      </a:r>
                      <a:endParaRPr lang="ru-RU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Владимир</a:t>
                      </a:r>
                      <a:endParaRPr lang="ru-RU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Воронеж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Иваново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Калуга</a:t>
                      </a:r>
                      <a:endParaRPr lang="ru-RU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7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Кострома</a:t>
                      </a:r>
                      <a:endParaRPr lang="ru-RU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Курск</a:t>
                      </a:r>
                      <a:endParaRPr lang="ru-RU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Липецк</a:t>
                      </a:r>
                      <a:endParaRPr lang="ru-RU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10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Орел</a:t>
                      </a:r>
                      <a:endParaRPr lang="ru-RU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Рязань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12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Смоленск 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13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Тамбов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14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Тверь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15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Тула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2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16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Ярославль</a:t>
                      </a:r>
                      <a:endParaRPr lang="ru-RU" sz="180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74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ru-RU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ВСЕГО</a:t>
                      </a:r>
                      <a:endParaRPr lang="ru-RU" sz="1800" dirty="0">
                        <a:solidFill>
                          <a:srgbClr val="31849B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30D9ED0-7C6E-77B6-D0B8-C14D9C336E7A}"/>
              </a:ext>
            </a:extLst>
          </p:cNvPr>
          <p:cNvSpPr txBox="1"/>
          <p:nvPr/>
        </p:nvSpPr>
        <p:spPr>
          <a:xfrm>
            <a:off x="975928" y="1381046"/>
            <a:ext cx="8144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8823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C9E2F65-4AF3-BFC0-6545-02FF664D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5376"/>
            <a:ext cx="8876071" cy="1325563"/>
          </a:xfrm>
        </p:spPr>
        <p:txBody>
          <a:bodyPr>
            <a:normAutofit/>
          </a:bodyPr>
          <a:lstStyle/>
          <a:p>
            <a:r>
              <a:rPr lang="ru-RU" dirty="0"/>
              <a:t>Количество и доля </a:t>
            </a:r>
            <a:r>
              <a:rPr lang="ru-RU" dirty="0" err="1"/>
              <a:t>антропотопонимов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AD6207-0DB9-30AF-A963-E7D04B4BF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13" y="1538630"/>
            <a:ext cx="7995039" cy="522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96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 2013–2022">
  <a:themeElements>
    <a:clrScheme name="Тема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 2013–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B649647-EC42-4D84-B863-B8B1BCA4AF7F}">
  <we:reference id="wa200005566" version="3.0.0.2" store="ru-RU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15386</TotalTime>
  <Words>1546</Words>
  <Application>Microsoft Office PowerPoint</Application>
  <PresentationFormat>Широкоэкранный</PresentationFormat>
  <Paragraphs>403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Times New Roman</vt:lpstr>
      <vt:lpstr>Тема Office 2013–2022</vt:lpstr>
      <vt:lpstr>Национальная идентичность и городские идентичности:  совмещения и конфликты в оптике критической топонимики </vt:lpstr>
      <vt:lpstr>Исследования городских идентичностей </vt:lpstr>
      <vt:lpstr>Как дальше изучать идентичности? </vt:lpstr>
      <vt:lpstr>Данные и методы исследования </vt:lpstr>
      <vt:lpstr>Улицы, названия которых которые политически или идеологически мотивированы</vt:lpstr>
      <vt:lpstr>«Пантеоны героев» по данным опросов</vt:lpstr>
      <vt:lpstr>Основные данные </vt:lpstr>
      <vt:lpstr>Количество и доля антропотопонимов  </vt:lpstr>
      <vt:lpstr>Количество и доля антропотопонимов  </vt:lpstr>
      <vt:lpstr>Презентация PowerPoint</vt:lpstr>
      <vt:lpstr>Презентация PowerPoint</vt:lpstr>
      <vt:lpstr>Пространственное расположение антропотопонимов  </vt:lpstr>
      <vt:lpstr>Пространственное расположение антропотопонимов  </vt:lpstr>
      <vt:lpstr>Женщины, наиболее часто встречающиеся в названиях улиц   </vt:lpstr>
      <vt:lpstr>Мужчины, наиболее часто встречающиеся в названиях улиц   </vt:lpstr>
      <vt:lpstr>Доля антропотопонимов из «советского прошлого»   </vt:lpstr>
      <vt:lpstr>Местное и национальное в топонимике </vt:lpstr>
      <vt:lpstr>Местное и национальное в топонимике </vt:lpstr>
      <vt:lpstr>Местное и национальное в топонимике </vt:lpstr>
      <vt:lpstr>Местное и национальное в топонимике </vt:lpstr>
      <vt:lpstr>Местное и национальное в топонимике </vt:lpstr>
      <vt:lpstr>Местное и национальное в топонимике </vt:lpstr>
      <vt:lpstr>«Местные» герои на карте города</vt:lpstr>
      <vt:lpstr>Местное и национальное в топонимике </vt:lpstr>
      <vt:lpstr>Местное и национальное в топонимике: религиозные деятели </vt:lpstr>
      <vt:lpstr>Местное и национальное в топонимике: политика и управление </vt:lpstr>
      <vt:lpstr>Революционеры и приверженцы радикальных действий против политического режима Российской империи</vt:lpstr>
      <vt:lpstr>Зарубежные политические деятели. Герои-борцы против капитализма, колониализма, угнетения</vt:lpstr>
      <vt:lpstr>Национальная идентичность и городские идентичности:  совмещения и конфликты в оптике критической топонимики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yasha</dc:creator>
  <cp:lastModifiedBy>Роман</cp:lastModifiedBy>
  <cp:revision>107</cp:revision>
  <dcterms:created xsi:type="dcterms:W3CDTF">2023-12-11T16:42:36Z</dcterms:created>
  <dcterms:modified xsi:type="dcterms:W3CDTF">2025-06-05T08:57:49Z</dcterms:modified>
</cp:coreProperties>
</file>