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57" r:id="rId4"/>
    <p:sldId id="258" r:id="rId5"/>
    <p:sldId id="259" r:id="rId6"/>
    <p:sldId id="260" r:id="rId7"/>
    <p:sldId id="267" r:id="rId8"/>
    <p:sldId id="264" r:id="rId9"/>
    <p:sldId id="261" r:id="rId10"/>
    <p:sldId id="262" r:id="rId11"/>
    <p:sldId id="263" r:id="rId12"/>
    <p:sldId id="265" r:id="rId13"/>
    <p:sldId id="268" r:id="rId14"/>
  </p:sldIdLst>
  <p:sldSz cx="14630400" cy="8229600"/>
  <p:notesSz cx="8229600" cy="14630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1" d="100"/>
          <a:sy n="61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141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0200B-CD30-4259-EF79-F8A301773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420457-AF1D-94CD-5AB3-00856D65C7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B4A17A-77CA-A63E-21B5-EEB2F20D31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1305D-0B34-F744-1E43-010CAC1BA1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02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72388-6005-3452-7A2D-4C6CA9038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8882B5-F9C2-346E-08A7-E2CD3F373D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AAE36E-447B-8FC7-5D6B-521570C8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B81D6-B0CB-4759-CB35-D00F4C2EB8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5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E63FB-7F1E-288E-5FBB-3FB501C37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E6C475-15D3-1DE2-3330-E5DBF93541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D42283-59B4-D721-F4C1-B706F46530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9F3EFD-652C-C160-A6D3-258A5CCF47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62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988463"/>
            <a:ext cx="13042821" cy="21263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Конституционно-правовые основы социальной ответственности собственника в России и зарубежом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6835276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Докладчик: Коданева С</a:t>
            </a:r>
            <a:r>
              <a:rPr lang="ru-RU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ветлана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</a:t>
            </a:r>
            <a:r>
              <a:rPr lang="ru-RU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горевна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</a:t>
            </a:r>
            <a:r>
              <a:rPr lang="ru-RU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к.ю.н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., доцент, </a:t>
            </a:r>
            <a:r>
              <a:rPr lang="ru-RU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в.н.с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ИНИОН РАН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793790" y="6876098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96660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Механизмы реализации социальной ответственности собственника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2945844"/>
            <a:ext cx="3898702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Конституционное закрепление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3790593"/>
            <a:ext cx="3898702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Социальная функция собственности и приоритет общественных интересов.</a:t>
            </a:r>
            <a:endParaRPr lang="en-US" sz="175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2653" y="2767846"/>
            <a:ext cx="4564975" cy="4564975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226731" y="3530918"/>
            <a:ext cx="339328" cy="4242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2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1</a:t>
            </a:r>
            <a:endParaRPr lang="en-US" sz="2650" dirty="0"/>
          </a:p>
        </p:txBody>
      </p:sp>
      <p:sp>
        <p:nvSpPr>
          <p:cNvPr id="7" name="Text 4"/>
          <p:cNvSpPr/>
          <p:nvPr/>
        </p:nvSpPr>
        <p:spPr>
          <a:xfrm>
            <a:off x="9937790" y="3127296"/>
            <a:ext cx="3898821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Определение границ использования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9937790" y="3972044"/>
            <a:ext cx="3898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Установление обязанностей и ограничений для собственников.</a:t>
            </a:r>
            <a:endParaRPr lang="en-US" sz="175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2653" y="2767846"/>
            <a:ext cx="4564975" cy="456497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452604" y="3919418"/>
            <a:ext cx="339328" cy="4242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2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</a:t>
            </a:r>
            <a:endParaRPr lang="en-US" sz="2650" dirty="0"/>
          </a:p>
        </p:txBody>
      </p:sp>
      <p:sp>
        <p:nvSpPr>
          <p:cNvPr id="11" name="Text 7"/>
          <p:cNvSpPr/>
          <p:nvPr/>
        </p:nvSpPr>
        <p:spPr>
          <a:xfrm>
            <a:off x="9937790" y="5575578"/>
            <a:ext cx="381690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Компенсация при изъятии</a:t>
            </a:r>
            <a:endParaRPr lang="en-US" sz="2200" dirty="0"/>
          </a:p>
        </p:txBody>
      </p:sp>
      <p:sp>
        <p:nvSpPr>
          <p:cNvPr id="12" name="Text 8"/>
          <p:cNvSpPr/>
          <p:nvPr/>
        </p:nvSpPr>
        <p:spPr>
          <a:xfrm>
            <a:off x="9937790" y="6065996"/>
            <a:ext cx="389882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Обеспечение справедливого возмещения при принудительном отчуждении.</a:t>
            </a:r>
            <a:endParaRPr lang="en-US" sz="1750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2653" y="2767846"/>
            <a:ext cx="4564975" cy="4564975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8064103" y="6145292"/>
            <a:ext cx="339328" cy="4242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2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</a:t>
            </a:r>
            <a:endParaRPr lang="en-US" sz="2650" dirty="0"/>
          </a:p>
        </p:txBody>
      </p:sp>
      <p:sp>
        <p:nvSpPr>
          <p:cNvPr id="15" name="Text 10"/>
          <p:cNvSpPr/>
          <p:nvPr/>
        </p:nvSpPr>
        <p:spPr>
          <a:xfrm>
            <a:off x="793790" y="5579864"/>
            <a:ext cx="3898702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Государственный контроль</a:t>
            </a:r>
            <a:endParaRPr lang="en-US" sz="2200" dirty="0"/>
          </a:p>
        </p:txBody>
      </p:sp>
      <p:sp>
        <p:nvSpPr>
          <p:cNvPr id="16" name="Text 11"/>
          <p:cNvSpPr/>
          <p:nvPr/>
        </p:nvSpPr>
        <p:spPr>
          <a:xfrm>
            <a:off x="793790" y="6424613"/>
            <a:ext cx="3898702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Мониторинг и регулирование использования собственности.</a:t>
            </a:r>
            <a:endParaRPr lang="en-US" sz="1750" dirty="0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2653" y="2767846"/>
            <a:ext cx="4564975" cy="4564975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838230" y="5756791"/>
            <a:ext cx="339328" cy="4242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2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4</a:t>
            </a:r>
            <a:endParaRPr lang="en-US" sz="26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810583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Риски и вызовы концепции социальной ответственности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793790" y="3681770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530906" y="3759637"/>
            <a:ext cx="342149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Чрезмерное регулирование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530905" y="4777805"/>
            <a:ext cx="342149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Может замедлить экономический рост и инвестиции.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5235893" y="3681770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73008" y="3759637"/>
            <a:ext cx="342149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Расплывчатые формулировки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973008" y="4777805"/>
            <a:ext cx="342149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Широкое определение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«общественных интересов» </a:t>
            </a:r>
            <a:r>
              <a:rPr lang="en-US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мо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же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т привести к злоупотреблениям.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9677995" y="3681770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415111" y="3759637"/>
            <a:ext cx="342149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Декларативный характер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0415111" y="4604385"/>
            <a:ext cx="3421499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Например, в Бразилии социальные обязательства признаны, но законодательные реформы не реализованы.</a:t>
            </a:r>
            <a:endParaRPr lang="en-US" sz="1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52934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Заключение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1835165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Концепция «собственность обязывает» трансформируется в «социально ответственную собственность», отражая переход от права владения к комплексной ответственности перед обществом.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93790" y="3388995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Современные конституции всё чаще включают положения о балансе частных и общественных интересов, защите окружающей среды, </a:t>
            </a:r>
            <a:r>
              <a:rPr lang="en-US" sz="240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социальной</a:t>
            </a:r>
            <a:r>
              <a:rPr lang="en-US" sz="240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ответственности</a:t>
            </a:r>
            <a:r>
              <a:rPr lang="en-US" sz="2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93790" y="4942642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Это важный инструмент для построения справедливого общества, где права собственности сочетаются с ответственностью перед обществом.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0EAFF-8CC9-9638-D503-FA6257C3A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35B580B8-74BA-9CF5-C056-1D8374DB3F99}"/>
              </a:ext>
            </a:extLst>
          </p:cNvPr>
          <p:cNvSpPr/>
          <p:nvPr/>
        </p:nvSpPr>
        <p:spPr>
          <a:xfrm>
            <a:off x="1156397" y="3406021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ru-RU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СПАСИБО ЗА ВНИМАНИЕ!</a:t>
            </a:r>
            <a:endParaRPr lang="en-US" sz="4450" dirty="0"/>
          </a:p>
        </p:txBody>
      </p:sp>
    </p:spTree>
    <p:extLst>
      <p:ext uri="{BB962C8B-B14F-4D97-AF65-F5344CB8AC3E}">
        <p14:creationId xmlns:p14="http://schemas.microsoft.com/office/powerpoint/2010/main" val="1174993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FF8E0-67A9-7E50-BE85-7C62855FF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>
            <a:extLst>
              <a:ext uri="{FF2B5EF4-FFF2-40B4-BE49-F238E27FC236}">
                <a16:creationId xmlns:a16="http://schemas.microsoft.com/office/drawing/2014/main" id="{5EC28BEC-6E58-22CB-C150-15A5ECB6C8DA}"/>
              </a:ext>
            </a:extLst>
          </p:cNvPr>
          <p:cNvSpPr/>
          <p:nvPr/>
        </p:nvSpPr>
        <p:spPr>
          <a:xfrm>
            <a:off x="573073" y="592701"/>
            <a:ext cx="13042821" cy="47202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ru-RU" sz="3200" dirty="0">
                <a:solidFill>
                  <a:srgbClr val="000000"/>
                </a:solidFill>
                <a:ea typeface="Inter Bold" pitchFamily="34" charset="-122"/>
              </a:rPr>
              <a:t>Принцип</a:t>
            </a:r>
            <a:r>
              <a:rPr lang="ru-RU" sz="3200" b="1" dirty="0">
                <a:solidFill>
                  <a:srgbClr val="000000"/>
                </a:solidFill>
                <a:ea typeface="Inter Bold" pitchFamily="34" charset="-122"/>
              </a:rPr>
              <a:t> «Собственность обязывает» 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rgbClr val="000000"/>
                </a:solidFill>
                <a:ea typeface="Inter Bold" pitchFamily="34" charset="-122"/>
              </a:rPr>
              <a:t>(по-французски «La </a:t>
            </a:r>
            <a:r>
              <a:rPr lang="ru-RU" sz="3200" dirty="0" err="1">
                <a:solidFill>
                  <a:srgbClr val="000000"/>
                </a:solidFill>
                <a:ea typeface="Inter Bold" pitchFamily="34" charset="-122"/>
              </a:rPr>
              <a:t>propriété</a:t>
            </a:r>
            <a:r>
              <a:rPr lang="ru-RU" sz="3200" dirty="0">
                <a:solidFill>
                  <a:srgbClr val="000000"/>
                </a:solidFill>
                <a:ea typeface="Inter Bold" pitchFamily="34" charset="-122"/>
              </a:rPr>
              <a:t> </a:t>
            </a:r>
            <a:r>
              <a:rPr lang="ru-RU" sz="3200" dirty="0" err="1">
                <a:solidFill>
                  <a:srgbClr val="000000"/>
                </a:solidFill>
                <a:ea typeface="Inter Bold" pitchFamily="34" charset="-122"/>
              </a:rPr>
              <a:t>oblige</a:t>
            </a:r>
            <a:r>
              <a:rPr lang="ru-RU" sz="3200" dirty="0">
                <a:solidFill>
                  <a:srgbClr val="000000"/>
                </a:solidFill>
                <a:ea typeface="Inter Bold" pitchFamily="34" charset="-122"/>
              </a:rPr>
              <a:t>») </a:t>
            </a:r>
          </a:p>
          <a:p>
            <a:pPr marL="0" indent="0" algn="l">
              <a:buNone/>
            </a:pPr>
            <a:r>
              <a:rPr lang="ru-RU" sz="3200" b="1" dirty="0">
                <a:solidFill>
                  <a:srgbClr val="000000"/>
                </a:solidFill>
                <a:ea typeface="Inter Bold" pitchFamily="34" charset="-122"/>
              </a:rPr>
              <a:t>гласит, что владение не является абсолютным правом, а влечет за собой социальную и этическую ответственность. </a:t>
            </a:r>
            <a:r>
              <a:rPr lang="ru-RU" sz="3200" dirty="0">
                <a:solidFill>
                  <a:srgbClr val="000000"/>
                </a:solidFill>
                <a:ea typeface="Inter Bold" pitchFamily="34" charset="-122"/>
              </a:rPr>
              <a:t>Основанная как на традициях гражданского права, так и на современной конституционной мысли, эта концепция обеспечивает баланс между правами частной собственности и общественным благополучием. </a:t>
            </a:r>
            <a:endParaRPr lang="en-US" sz="3200" dirty="0">
              <a:solidFill>
                <a:srgbClr val="000000"/>
              </a:solidFill>
              <a:latin typeface="Inter Bold" pitchFamily="34" charset="0"/>
              <a:ea typeface="Inter Bold" pitchFamily="34" charset="-122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5F25049B-6AF7-7023-A9BD-EA8CEE7488F5}"/>
              </a:ext>
            </a:extLst>
          </p:cNvPr>
          <p:cNvSpPr/>
          <p:nvPr/>
        </p:nvSpPr>
        <p:spPr>
          <a:xfrm>
            <a:off x="573073" y="5312979"/>
            <a:ext cx="13042821" cy="22714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200" b="1" dirty="0">
                <a:solidFill>
                  <a:srgbClr val="000000"/>
                </a:solidFill>
                <a:ea typeface="Inter Bold" pitchFamily="34" charset="-122"/>
              </a:rPr>
              <a:t>Правовые инструменты должны </a:t>
            </a:r>
            <a:r>
              <a:rPr lang="en-US" sz="3200" b="1" dirty="0" err="1">
                <a:solidFill>
                  <a:srgbClr val="000000"/>
                </a:solidFill>
                <a:ea typeface="Inter Bold" pitchFamily="34" charset="-122"/>
              </a:rPr>
              <a:t>гарантировать</a:t>
            </a:r>
            <a:r>
              <a:rPr lang="en-US" sz="3200" b="1" dirty="0">
                <a:solidFill>
                  <a:srgbClr val="000000"/>
                </a:solidFill>
                <a:ea typeface="Inter Bold" pitchFamily="34" charset="-122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Inter Bold" pitchFamily="34" charset="-122"/>
              </a:rPr>
              <a:t>баланс</a:t>
            </a:r>
            <a:r>
              <a:rPr lang="en-US" sz="3200" b="1" dirty="0">
                <a:solidFill>
                  <a:srgbClr val="000000"/>
                </a:solidFill>
                <a:ea typeface="Inter Bold" pitchFamily="34" charset="-122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Inter Bold" pitchFamily="34" charset="-122"/>
              </a:rPr>
              <a:t>прав</a:t>
            </a:r>
            <a:r>
              <a:rPr lang="en-US" sz="3200" b="1" dirty="0">
                <a:solidFill>
                  <a:srgbClr val="000000"/>
                </a:solidFill>
                <a:ea typeface="Inter Bold" pitchFamily="34" charset="-122"/>
              </a:rPr>
              <a:t> и </a:t>
            </a:r>
            <a:r>
              <a:rPr lang="en-US" sz="3200" b="1" dirty="0" err="1">
                <a:solidFill>
                  <a:srgbClr val="000000"/>
                </a:solidFill>
                <a:ea typeface="Inter Bold" pitchFamily="34" charset="-122"/>
              </a:rPr>
              <a:t>обязанностей</a:t>
            </a:r>
            <a:r>
              <a:rPr lang="en-US" sz="3200" b="1" dirty="0">
                <a:solidFill>
                  <a:srgbClr val="000000"/>
                </a:solidFill>
                <a:ea typeface="Inter Bold" pitchFamily="34" charset="-122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Inter Bold" pitchFamily="34" charset="-122"/>
              </a:rPr>
              <a:t>собственника</a:t>
            </a:r>
            <a:r>
              <a:rPr lang="ru-RU" sz="3200" b="1" dirty="0">
                <a:solidFill>
                  <a:srgbClr val="000000"/>
                </a:solidFill>
                <a:ea typeface="Inter Bold" pitchFamily="34" charset="-122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a typeface="Inter Bold" pitchFamily="34" charset="-122"/>
              </a:rPr>
              <a:t>верховенство</a:t>
            </a:r>
            <a:r>
              <a:rPr lang="en-US" sz="3200" b="1" dirty="0">
                <a:solidFill>
                  <a:srgbClr val="000000"/>
                </a:solidFill>
                <a:ea typeface="Inter Bold" pitchFamily="34" charset="-122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Inter Bold" pitchFamily="34" charset="-122"/>
              </a:rPr>
              <a:t>закона</a:t>
            </a:r>
            <a:r>
              <a:rPr lang="ru-RU" sz="3200" b="1" dirty="0">
                <a:solidFill>
                  <a:srgbClr val="000000"/>
                </a:solidFill>
                <a:ea typeface="Inter Bold" pitchFamily="34" charset="-122"/>
              </a:rPr>
              <a:t> и </a:t>
            </a:r>
            <a:r>
              <a:rPr lang="en-US" sz="3200" b="1" dirty="0" err="1">
                <a:solidFill>
                  <a:srgbClr val="000000"/>
                </a:solidFill>
                <a:ea typeface="Inter Bold" pitchFamily="34" charset="-122"/>
              </a:rPr>
              <a:t>справедливую</a:t>
            </a:r>
            <a:r>
              <a:rPr lang="en-US" sz="3200" b="1" dirty="0">
                <a:solidFill>
                  <a:srgbClr val="000000"/>
                </a:solidFill>
                <a:ea typeface="Inter Bold" pitchFamily="34" charset="-122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Inter Bold" pitchFamily="34" charset="-122"/>
              </a:rPr>
              <a:t>компенсацию</a:t>
            </a:r>
            <a:r>
              <a:rPr lang="en-US" sz="3200" b="1" dirty="0">
                <a:solidFill>
                  <a:srgbClr val="000000"/>
                </a:solidFill>
                <a:ea typeface="Inter Bold" pitchFamily="34" charset="-122"/>
              </a:rPr>
              <a:t>.</a:t>
            </a: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C6B2B2B2-E2C4-8EAA-C6A6-3172C44B8695}"/>
              </a:ext>
            </a:extLst>
          </p:cNvPr>
          <p:cNvSpPr/>
          <p:nvPr/>
        </p:nvSpPr>
        <p:spPr>
          <a:xfrm>
            <a:off x="793790" y="6876098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</p:sp>
    </p:spTree>
    <p:extLst>
      <p:ext uri="{BB962C8B-B14F-4D97-AF65-F5344CB8AC3E}">
        <p14:creationId xmlns:p14="http://schemas.microsoft.com/office/powerpoint/2010/main" val="14897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017746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Философские и исторические основы концепции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688197" y="1827226"/>
            <a:ext cx="3305244" cy="2047994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63799" y="188446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Римское право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93670" y="2306835"/>
            <a:ext cx="306978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Признавало доминиум и сервитуты, отражая баланс прав собственности и ограничений.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5776045" y="1850325"/>
            <a:ext cx="3305244" cy="2047994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76231" y="1916080"/>
            <a:ext cx="280561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Христианская доктрина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886256" y="2270410"/>
            <a:ext cx="308482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Фома Аквинский утверждал, что собственность должна служить общему благу, основываясь на естественном праве.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10635221" y="1881888"/>
            <a:ext cx="3305245" cy="2047994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033571" y="1908375"/>
            <a:ext cx="2597845" cy="2939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Эпоха Просвещения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0758300" y="2270410"/>
            <a:ext cx="3305244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Жан-Жак Руссо критиковал </a:t>
            </a:r>
            <a:r>
              <a:rPr lang="en-US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неограниченную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собственность и </a:t>
            </a:r>
            <a:r>
              <a:rPr lang="en-US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выступал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за её регулирование в интересах общества.</a:t>
            </a:r>
            <a:endParaRPr lang="en-US" sz="1750" dirty="0"/>
          </a:p>
        </p:txBody>
      </p:sp>
      <p:sp>
        <p:nvSpPr>
          <p:cNvPr id="12" name="Shape 10"/>
          <p:cNvSpPr/>
          <p:nvPr/>
        </p:nvSpPr>
        <p:spPr>
          <a:xfrm>
            <a:off x="1781503" y="5172277"/>
            <a:ext cx="10263352" cy="2047994"/>
          </a:xfrm>
          <a:prstGeom prst="roundRect">
            <a:avLst>
              <a:gd name="adj" fmla="val 4652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328404" y="5353270"/>
            <a:ext cx="466939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Декларация прав человека 1789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970691" y="5888593"/>
            <a:ext cx="983768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17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: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Так как собственность есть право неприкосновенное и священное, никто не может быть лишен ее иначе, как в случае установленной законом явной общественной необходимости и при условии справедливого и предварительного возмещения</a:t>
            </a:r>
            <a:endParaRPr lang="en-US" sz="1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822609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Модели закрепления социальной ответственности собственника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807143"/>
            <a:ext cx="369367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Континентальная модель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388287"/>
            <a:ext cx="3978116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Прямое закрепление социальных обязательств в конституциях, приоритет общественных интересов.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5332928" y="3807143"/>
            <a:ext cx="368510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Англосаксонская модель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332928" y="4388287"/>
            <a:ext cx="3978116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Собственность как абсолютное право с судебными ограничениями, например, дело Pennsylvania Coal Co. против Mahon (1922).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9872067" y="3807143"/>
            <a:ext cx="330850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Постсоветские страны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872067" y="4388287"/>
            <a:ext cx="3978116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Адаптация к рынку, сочетание защиты прав с </a:t>
            </a:r>
            <a:r>
              <a:rPr lang="en-US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социальными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обязанностями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развитие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контроля.</a:t>
            </a:r>
            <a:endParaRPr lang="en-US" sz="1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66073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Примеры конституционных положений в зарубежных странах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7299960" y="2837259"/>
            <a:ext cx="30480" cy="4426268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</p:sp>
      <p:sp>
        <p:nvSpPr>
          <p:cNvPr id="4" name="Shape 2"/>
          <p:cNvSpPr/>
          <p:nvPr/>
        </p:nvSpPr>
        <p:spPr>
          <a:xfrm>
            <a:off x="6410087" y="3077170"/>
            <a:ext cx="680442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</p:sp>
      <p:sp>
        <p:nvSpPr>
          <p:cNvPr id="5" name="Shape 3"/>
          <p:cNvSpPr/>
          <p:nvPr/>
        </p:nvSpPr>
        <p:spPr>
          <a:xfrm>
            <a:off x="7060049" y="2837259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145119" y="2879765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1</a:t>
            </a:r>
            <a:endParaRPr lang="en-US" sz="2650" dirty="0"/>
          </a:p>
        </p:txBody>
      </p:sp>
      <p:sp>
        <p:nvSpPr>
          <p:cNvPr id="7" name="Text 5"/>
          <p:cNvSpPr/>
          <p:nvPr/>
        </p:nvSpPr>
        <p:spPr>
          <a:xfrm>
            <a:off x="3345894" y="291512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ФРГ (1949)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93790" y="3405545"/>
            <a:ext cx="5995868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 14: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Собственность обязывает. Ее использование должно одновременно служить общему благу. Отчуждение собственности допускается только для общего блага… Возмещение должно определяться со справедливым учетом общих интересов и интересов сторон.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7539871" y="4438055"/>
            <a:ext cx="680442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</p:sp>
      <p:sp>
        <p:nvSpPr>
          <p:cNvPr id="10" name="Shape 8"/>
          <p:cNvSpPr/>
          <p:nvPr/>
        </p:nvSpPr>
        <p:spPr>
          <a:xfrm>
            <a:off x="7060049" y="4198144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145119" y="4240649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</a:t>
            </a:r>
            <a:endParaRPr lang="en-US" sz="2650" dirty="0"/>
          </a:p>
        </p:txBody>
      </p:sp>
      <p:sp>
        <p:nvSpPr>
          <p:cNvPr id="12" name="Text 10"/>
          <p:cNvSpPr/>
          <p:nvPr/>
        </p:nvSpPr>
        <p:spPr>
          <a:xfrm>
            <a:off x="8449270" y="427601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Испания (1978)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8449270" y="4766429"/>
            <a:ext cx="5387340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 33: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Признается право на частную собственность и ее наследование. Социальная функция этих прав ограничивает их содержание в соответствии с законами.</a:t>
            </a:r>
            <a:endParaRPr lang="en-US" sz="1750" dirty="0"/>
          </a:p>
        </p:txBody>
      </p:sp>
      <p:sp>
        <p:nvSpPr>
          <p:cNvPr id="14" name="Shape 12"/>
          <p:cNvSpPr/>
          <p:nvPr/>
        </p:nvSpPr>
        <p:spPr>
          <a:xfrm>
            <a:off x="6410087" y="5611058"/>
            <a:ext cx="680442" cy="30480"/>
          </a:xfrm>
          <a:prstGeom prst="roundRect">
            <a:avLst>
              <a:gd name="adj" fmla="val 312558"/>
            </a:avLst>
          </a:prstGeom>
          <a:solidFill>
            <a:srgbClr val="C0C1D7"/>
          </a:solidFill>
          <a:ln/>
        </p:spPr>
      </p:sp>
      <p:sp>
        <p:nvSpPr>
          <p:cNvPr id="15" name="Shape 13"/>
          <p:cNvSpPr/>
          <p:nvPr/>
        </p:nvSpPr>
        <p:spPr>
          <a:xfrm>
            <a:off x="7060049" y="537114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45119" y="5413653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</a:t>
            </a:r>
            <a:endParaRPr lang="en-US" sz="2650" dirty="0"/>
          </a:p>
        </p:txBody>
      </p:sp>
      <p:sp>
        <p:nvSpPr>
          <p:cNvPr id="17" name="Text 15"/>
          <p:cNvSpPr/>
          <p:nvPr/>
        </p:nvSpPr>
        <p:spPr>
          <a:xfrm>
            <a:off x="3345894" y="544901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Бразилия (1988)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793790" y="5939433"/>
            <a:ext cx="5875024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 5: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Право собственности гарантируется; собственность должна выполнять социальную функцию; закон устанавливает процедуру экспроприации по основаниям необходимости или публичной полезности или в социальных интересах при условии справедливого и предварительного возмещения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26462" y="568679"/>
            <a:ext cx="1161835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Конституционные нормы в </a:t>
            </a:r>
            <a:r>
              <a:rPr lang="ru-RU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постсоветских </a:t>
            </a:r>
            <a:r>
              <a:rPr lang="en-US" sz="4450" b="1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странах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919914" y="131634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Хорватия (1990)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81527" y="1937385"/>
            <a:ext cx="2845594" cy="21774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 48: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Гарантируется право собственности.  Собственность порождает обязанности. Субъекты права собственности и пользователи собственности должны заботиться об общем благе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4200405" y="131634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Словакия (1992)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177785" y="1937385"/>
            <a:ext cx="2845594" cy="25403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 20: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Собственность обязывает. Запрещается злоупотребление собственностью и ее использование вопреки всеобщим интересам, охраняемым законом, или наносящее ущерб правам других лиц. Осуществление права собственности не должно причинять вред здоровью людей, природе, памятникам культуры и окружающей среде сверх норм, установленных законом.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7594762" y="131621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Беларусь (1994)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574043" y="1937384"/>
            <a:ext cx="2845594" cy="21774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 44: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Принудительное отчуждение имущества допускается лишь по мотивам общественной необходимости при соблюдении условий и порядка, определенных законом... Осуществление права собственности не должно противоречить общественной пользе и безопасности, наносить вреда окружающей среде, историко-культурным ценностям, ущемлять права и защищаемые законом интересы других лиц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9" name="Text 7"/>
          <p:cNvSpPr/>
          <p:nvPr/>
        </p:nvSpPr>
        <p:spPr>
          <a:xfrm>
            <a:off x="10989119" y="131634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Казахстан (1995)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1013638" y="1937385"/>
            <a:ext cx="2845594" cy="21774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 6: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Собственность обязывает, пользование ею должно одновременно служить общественному благу. Земля и ее недра, воды, растительный и животный мир, другие природные ресурсы принадлежат народу. Земля может находиться также в частной собственности на основаниях, условиях и в пределах, установленных законом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1FD1A-56A8-A7BE-8659-5F5CB2650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90FC8DAD-C8C6-77A5-8D5B-4A7541822D1C}"/>
              </a:ext>
            </a:extLst>
          </p:cNvPr>
          <p:cNvSpPr/>
          <p:nvPr/>
        </p:nvSpPr>
        <p:spPr>
          <a:xfrm>
            <a:off x="807362" y="845147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ru-RU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Конституция Российской Федерации</a:t>
            </a:r>
            <a:endParaRPr lang="en-US" sz="445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D79CC0DE-F02D-906F-8D6A-97A6517B80B7}"/>
              </a:ext>
            </a:extLst>
          </p:cNvPr>
          <p:cNvSpPr/>
          <p:nvPr/>
        </p:nvSpPr>
        <p:spPr>
          <a:xfrm>
            <a:off x="1646039" y="2090032"/>
            <a:ext cx="369367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ru-RU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Статьи 8, 35</a:t>
            </a:r>
            <a:endParaRPr lang="en-US" sz="22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DA71FE2-5AF0-07C4-5D51-10447770E531}"/>
              </a:ext>
            </a:extLst>
          </p:cNvPr>
          <p:cNvSpPr/>
          <p:nvPr/>
        </p:nvSpPr>
        <p:spPr>
          <a:xfrm>
            <a:off x="1646039" y="2936677"/>
            <a:ext cx="3978116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 РФ признаются и защищаются равным образом частная, государственная, муниципальная и иные формы собственности.</a:t>
            </a:r>
          </a:p>
          <a:p>
            <a:pPr marL="0" indent="0" algn="l">
              <a:lnSpc>
                <a:spcPts val="2850"/>
              </a:lnSpc>
              <a:buNone/>
            </a:pP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Никто не может быть лишен своего имущества иначе как по решению суда. Принудительное отчуждение имущества для государственных нужд может быть произведено только при условии предварительного и равноценного возмещения.</a:t>
            </a:r>
            <a:endParaRPr lang="en-US" sz="175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EB720D63-B8B9-B2A7-542E-E2B97C589154}"/>
              </a:ext>
            </a:extLst>
          </p:cNvPr>
          <p:cNvSpPr/>
          <p:nvPr/>
        </p:nvSpPr>
        <p:spPr>
          <a:xfrm>
            <a:off x="9290687" y="2085540"/>
            <a:ext cx="330850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ru-RU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Статья 9, 36</a:t>
            </a:r>
            <a:endParaRPr lang="en-US" sz="22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3E62D3DE-9D61-3249-E62E-7814851D81C9}"/>
              </a:ext>
            </a:extLst>
          </p:cNvPr>
          <p:cNvSpPr/>
          <p:nvPr/>
        </p:nvSpPr>
        <p:spPr>
          <a:xfrm>
            <a:off x="9290687" y="2936677"/>
            <a:ext cx="3978116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Земля и другие природные ресурсы могут находиться в частной, государственной, муниципальной и иных формах собственности.</a:t>
            </a:r>
          </a:p>
          <a:p>
            <a:pPr marL="0" indent="0" algn="l">
              <a:lnSpc>
                <a:spcPts val="2850"/>
              </a:lnSpc>
              <a:buNone/>
            </a:pP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Владение, пользование и распоряжение землей и другими природными ресурсами осуществляется их собственниками свободно, если это не наносит ущерба окружающей среде и не нарушает прав и законных интересов иных лиц.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2416639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649730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Современные </a:t>
            </a:r>
            <a:r>
              <a:rPr lang="en-US" sz="4450" b="1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тенденции</a:t>
            </a: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</a:t>
            </a:r>
            <a:r>
              <a:rPr lang="en-US" sz="4450" b="1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развития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634264"/>
            <a:ext cx="2845594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ru-RU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Социальная ответственность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569738"/>
            <a:ext cx="2845594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Усиление роли охраны окружающей </a:t>
            </a:r>
            <a:r>
              <a:rPr lang="en-US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среды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социальной ответственности.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4200406" y="3634264"/>
            <a:ext cx="2845594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Социальная</a:t>
            </a:r>
            <a:br>
              <a:rPr lang="ru-RU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</a:b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отчетност</a:t>
            </a:r>
            <a:r>
              <a:rPr lang="ru-RU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ь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200406" y="4569738"/>
            <a:ext cx="2845594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Развитие механизмов прозрачности и подотчетности собственников.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7607022" y="3634264"/>
            <a:ext cx="2845594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Интересы будущих поколений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607022" y="4569738"/>
            <a:ext cx="2845594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Учет долгосрочных последствий владения </a:t>
            </a:r>
            <a:r>
              <a:rPr lang="en-US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собственностью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Интересов всех сторон.</a:t>
            </a:r>
            <a:endParaRPr lang="en-US" sz="1750" dirty="0"/>
          </a:p>
        </p:txBody>
      </p:sp>
      <p:sp>
        <p:nvSpPr>
          <p:cNvPr id="9" name="Text 7"/>
          <p:cNvSpPr/>
          <p:nvPr/>
        </p:nvSpPr>
        <p:spPr>
          <a:xfrm>
            <a:off x="11013638" y="3634264"/>
            <a:ext cx="2845594" cy="1062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Международные стандарты и цифровизация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1013638" y="4924068"/>
            <a:ext cx="2845594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Интеграция международных норм и цифровых инструментов контроля.</a:t>
            </a:r>
            <a:endParaRPr lang="en-US" sz="1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908" y="655283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Особенности конституционного регулирования в ЮАР и Эквадоре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793908" y="2839199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530906" y="291718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ЮАР (1996)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530906" y="3592433"/>
            <a:ext cx="564261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 25: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Собственность может быть экспроприирована только на основании закона на публичные потребности или в публичных интересах, включающих обязательство нации относительно земельной реформы и реформы по обеспечению справедливого доступа ко всем природным ресурсам Южной Африки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7457003" y="2839199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194119" y="291718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Эквадор (2008)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194119" y="3592433"/>
            <a:ext cx="564261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Статья 71: 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Природа, или </a:t>
            </a:r>
            <a:r>
              <a:rPr lang="ru-RU" sz="1750" dirty="0" err="1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Пача</a:t>
            </a:r>
            <a:r>
              <a:rPr lang="ru-RU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Мама, где воспроизводится и осуществляется жизнь, имеет право на полное уважение ее существования, а также на поддержание и возрождение ее жизненных циклов, структуры, функций и эволюционных процессов. Любое лицо, община, народ или национальность могут требовать от государственного органа соблюдения прав природы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9" name="Text 7"/>
          <p:cNvSpPr/>
          <p:nvPr/>
        </p:nvSpPr>
        <p:spPr>
          <a:xfrm>
            <a:off x="793908" y="7046990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Эти нормы отражают расширение социальной ответственности собственника с учётом экологических и общественных интересов.</a:t>
            </a:r>
            <a:endParaRPr lang="en-US" sz="1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1012</Words>
  <Application>Microsoft Office PowerPoint</Application>
  <PresentationFormat>Произвольный</PresentationFormat>
  <Paragraphs>101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Inter</vt:lpstr>
      <vt:lpstr>Inter Bold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светлана коданева</cp:lastModifiedBy>
  <cp:revision>3</cp:revision>
  <dcterms:created xsi:type="dcterms:W3CDTF">2025-05-22T15:09:52Z</dcterms:created>
  <dcterms:modified xsi:type="dcterms:W3CDTF">2025-05-22T16:07:20Z</dcterms:modified>
</cp:coreProperties>
</file>