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2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2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58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2825"/>
            <a:ext cx="7556421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Перспективы развития Метавселенной и ее роль в </a:t>
            </a:r>
            <a:r>
              <a:rPr lang="en-US" sz="4450" dirty="0" err="1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сохранении</a:t>
            </a:r>
            <a:r>
              <a:rPr lang="en-US" sz="445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исторической</a:t>
            </a:r>
            <a:r>
              <a:rPr lang="en-US" sz="4450" dirty="0">
                <a:solidFill>
                  <a:srgbClr val="505468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 памяти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2856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Докладчик: Коданева Светлана Игоревна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590371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к.ю.н., доцент, в.н.с. ИНИОН РАН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652176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5B5F71"/>
                </a:solidFill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3 апреля 2025 г.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715672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568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Интерактивные исторические повествования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152180"/>
            <a:ext cx="1134070" cy="166985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3789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Древние города</a:t>
            </a:r>
            <a:endParaRPr lang="en-US" sz="3200" dirty="0"/>
          </a:p>
        </p:txBody>
      </p:sp>
      <p:sp>
        <p:nvSpPr>
          <p:cNvPr id="6" name="Text 2"/>
          <p:cNvSpPr/>
          <p:nvPr/>
        </p:nvSpPr>
        <p:spPr>
          <a:xfrm>
            <a:off x="2268022" y="3869412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Прогулка по исторически достоверным реконструкциям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2203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5048845"/>
            <a:ext cx="31777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Исторические события</a:t>
            </a:r>
            <a:endParaRPr lang="en-US" sz="3200" dirty="0"/>
          </a:p>
        </p:txBody>
      </p:sp>
      <p:sp>
        <p:nvSpPr>
          <p:cNvPr id="9" name="Text 4"/>
          <p:cNvSpPr/>
          <p:nvPr/>
        </p:nvSpPr>
        <p:spPr>
          <a:xfrm>
            <a:off x="2268022" y="553926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Наблюдение за </a:t>
            </a: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ключевыми</a:t>
            </a: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историческими</a:t>
            </a:r>
            <a:br>
              <a:rPr lang="ru-RU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событиями</a:t>
            </a: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22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182916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64097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Цифровые архивы</a:t>
            </a:r>
            <a:endParaRPr lang="en-US" sz="3200" dirty="0"/>
          </a:p>
        </p:txBody>
      </p:sp>
      <p:sp>
        <p:nvSpPr>
          <p:cNvPr id="12" name="Text 6"/>
          <p:cNvSpPr/>
          <p:nvPr/>
        </p:nvSpPr>
        <p:spPr>
          <a:xfrm>
            <a:off x="2268022" y="690014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Обширные хранилища исторических документов.</a:t>
            </a:r>
            <a:endParaRPr lang="en-US" sz="2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44172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Увековечение памяти и просвещение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19944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3388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Виртуальные мемориалы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2786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Посвящение историческим личностям и событиям.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199448"/>
            <a:ext cx="3664863" cy="2039422"/>
          </a:xfrm>
          <a:prstGeom prst="roundRect">
            <a:avLst>
              <a:gd name="adj" fmla="val 4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433882"/>
            <a:ext cx="319599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Образовательные программы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278630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Содействие более глубокому пониманию значимости.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5683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00117"/>
            <a:ext cx="29406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Историческая память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190536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Решающее значение для понимания прошлого.</a:t>
            </a:r>
            <a:endParaRPr lang="en-US" sz="175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5BB6E1-0C1A-337C-7DC9-2E8266734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752" y="1220141"/>
            <a:ext cx="6129648" cy="61296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8329" y="237922"/>
            <a:ext cx="104001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8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Проблемы культурной гомогенизации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158329" y="11340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Размывание культур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122622" y="171211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Глобальный характер метавселенной.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58329" y="229875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Необходимо обеспечить многообразное представительство.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58329" y="34792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Цифровой разрыв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122621" y="403311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Доступ к технологиям и интернету</a:t>
            </a:r>
            <a:r>
              <a:rPr lang="en-US" sz="175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22620" y="466068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Исключение маргинализированных сообществ.</a:t>
            </a:r>
            <a:endParaRPr lang="en-US" sz="2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B33F8-2159-04AF-4A60-F96E012DB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951" y="898841"/>
            <a:ext cx="6631449" cy="66314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3087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Конфиденциальность и безопасность данных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98859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47823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Защита данных</a:t>
            </a:r>
            <a:endParaRPr lang="en-US" sz="3200" dirty="0"/>
          </a:p>
        </p:txBody>
      </p:sp>
      <p:sp>
        <p:nvSpPr>
          <p:cNvPr id="6" name="Text 2"/>
          <p:cNvSpPr/>
          <p:nvPr/>
        </p:nvSpPr>
        <p:spPr>
          <a:xfrm>
            <a:off x="793790" y="5272802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Предотвращение эксплуатации и </a:t>
            </a: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неправильного</a:t>
            </a: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использования</a:t>
            </a:r>
            <a:endParaRPr lang="en-US" sz="2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021" y="398859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42021" y="47823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Безопасность</a:t>
            </a:r>
            <a:endParaRPr lang="en-US" sz="3200" dirty="0"/>
          </a:p>
        </p:txBody>
      </p:sp>
      <p:sp>
        <p:nvSpPr>
          <p:cNvPr id="9" name="Text 4"/>
          <p:cNvSpPr/>
          <p:nvPr/>
        </p:nvSpPr>
        <p:spPr>
          <a:xfrm>
            <a:off x="4742021" y="5272802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данных</a:t>
            </a:r>
            <a:r>
              <a:rPr lang="en-US" sz="2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2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пользователей</a:t>
            </a:r>
            <a:endParaRPr lang="en-US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7080" y="633449"/>
            <a:ext cx="81117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Историческая достоверность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118366"/>
            <a:ext cx="2152055" cy="8079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94892" y="341018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ru-RU" sz="3200" dirty="0">
                <a:solidFill>
                  <a:srgbClr val="3C3939"/>
                </a:solidFill>
                <a:latin typeface="Raleway" pitchFamily="34" charset="0"/>
              </a:rPr>
              <a:t>Этика</a:t>
            </a:r>
            <a:endParaRPr lang="en-US" sz="3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982998"/>
            <a:ext cx="4304109" cy="8079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34452" y="4407825"/>
            <a:ext cx="21227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Точность</a:t>
            </a:r>
            <a:endParaRPr lang="en-US" sz="32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4847630"/>
            <a:ext cx="6456164" cy="80795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777942" y="5186982"/>
            <a:ext cx="8073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32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Инклюзивность</a:t>
            </a:r>
            <a:endParaRPr lang="en-US" sz="3200" dirty="0"/>
          </a:p>
        </p:txBody>
      </p:sp>
      <p:sp>
        <p:nvSpPr>
          <p:cNvPr id="14" name="Text 9"/>
          <p:cNvSpPr/>
          <p:nvPr/>
        </p:nvSpPr>
        <p:spPr>
          <a:xfrm>
            <a:off x="190286" y="756204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Баланс между творческой свободой и исторической точностью.</a:t>
            </a:r>
            <a:endParaRPr lang="en-US" sz="3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02626E-FD86-D09B-CEEA-4275A16B0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52" y="1145739"/>
            <a:ext cx="6258401" cy="62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517469"/>
            <a:ext cx="13287970" cy="15358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6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СПАСИБО ЗА ВНИМАНИЕ!</a:t>
            </a:r>
            <a:endParaRPr lang="en-US" sz="6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40238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Метавселенная – это иммерсивная цифровая среда, где пользователи взаимодействуют друг с другом и с цифровыми объектами в реальном времени.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793790" y="3709392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 коллективное виртуальное пространство, созданное в результате слияния усовершенствованной цифровой и физической реальности, которое трансформирует общество.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793790" y="50532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5688211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9136" y="559356"/>
            <a:ext cx="7725728" cy="1266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b="1" kern="0" spc="-120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Основные характеристики Метавселенной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09136" y="2357438"/>
            <a:ext cx="455890" cy="455890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67552" y="2357438"/>
            <a:ext cx="2532936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Постоянство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1367552" y="2795468"/>
            <a:ext cx="7067312" cy="648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Метавселенная существует постоянно, даже когда пользователь не активен.</a:t>
            </a:r>
            <a:endParaRPr lang="en-US" sz="2800" dirty="0"/>
          </a:p>
        </p:txBody>
      </p:sp>
      <p:sp>
        <p:nvSpPr>
          <p:cNvPr id="7" name="Shape 4"/>
          <p:cNvSpPr/>
          <p:nvPr/>
        </p:nvSpPr>
        <p:spPr>
          <a:xfrm>
            <a:off x="709136" y="3874294"/>
            <a:ext cx="455890" cy="455890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367552" y="3874294"/>
            <a:ext cx="2532936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Иммерсивность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1367552" y="4312325"/>
            <a:ext cx="7067312" cy="648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Эффект присутствия, позволяющий испытывать ощущения, близкие к реальным.</a:t>
            </a:r>
            <a:endParaRPr lang="en-US" sz="2800" dirty="0"/>
          </a:p>
        </p:txBody>
      </p:sp>
      <p:sp>
        <p:nvSpPr>
          <p:cNvPr id="10" name="Shape 7"/>
          <p:cNvSpPr/>
          <p:nvPr/>
        </p:nvSpPr>
        <p:spPr>
          <a:xfrm>
            <a:off x="709136" y="5391150"/>
            <a:ext cx="455890" cy="455890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367552" y="5391150"/>
            <a:ext cx="2532936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Взаимодействие</a:t>
            </a:r>
            <a:endParaRPr lang="en-US" sz="3200" dirty="0"/>
          </a:p>
        </p:txBody>
      </p:sp>
      <p:sp>
        <p:nvSpPr>
          <p:cNvPr id="12" name="Text 9"/>
          <p:cNvSpPr/>
          <p:nvPr/>
        </p:nvSpPr>
        <p:spPr>
          <a:xfrm>
            <a:off x="1367552" y="5829181"/>
            <a:ext cx="7067312" cy="324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Возможность общаться и </a:t>
            </a:r>
            <a:r>
              <a:rPr lang="en-US" sz="2800" kern="0" spc="-32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сотрудничать</a:t>
            </a:r>
            <a:r>
              <a:rPr lang="en-US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</a:t>
            </a:r>
            <a:br>
              <a:rPr lang="ru-RU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</a:br>
            <a:r>
              <a:rPr lang="en-US" sz="2800" kern="0" spc="-32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другими</a:t>
            </a:r>
            <a:r>
              <a:rPr lang="en-US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пользователями.</a:t>
            </a:r>
            <a:endParaRPr lang="en-US" sz="2800" dirty="0"/>
          </a:p>
        </p:txBody>
      </p:sp>
      <p:sp>
        <p:nvSpPr>
          <p:cNvPr id="13" name="Shape 10"/>
          <p:cNvSpPr/>
          <p:nvPr/>
        </p:nvSpPr>
        <p:spPr>
          <a:xfrm>
            <a:off x="709136" y="6583799"/>
            <a:ext cx="455890" cy="455890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367552" y="6583799"/>
            <a:ext cx="2532936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b="1" kern="0" spc="-6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Децентрализация</a:t>
            </a:r>
            <a:endParaRPr lang="en-US" sz="3200" dirty="0"/>
          </a:p>
        </p:txBody>
      </p:sp>
      <p:sp>
        <p:nvSpPr>
          <p:cNvPr id="15" name="Text 12"/>
          <p:cNvSpPr/>
          <p:nvPr/>
        </p:nvSpPr>
        <p:spPr>
          <a:xfrm>
            <a:off x="1367552" y="7021830"/>
            <a:ext cx="7067312" cy="648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kern="0" spc="-32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Распределение управления и данных между пользователями с помощью блокчейн и ДАО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9802"/>
            <a:ext cx="1295471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Технологии, лежащие в основе Метавселенной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455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VR/AR, </a:t>
            </a:r>
            <a:r>
              <a:rPr lang="en-US" sz="3200" b="1" kern="0" spc="-67" dirty="0" err="1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IоT</a:t>
            </a:r>
            <a:r>
              <a:rPr lang="ru-RU" sz="3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, </a:t>
            </a:r>
            <a:r>
              <a:rPr lang="en-US" sz="3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CV</a:t>
            </a:r>
            <a:endParaRPr lang="en-US" sz="3200" dirty="0"/>
          </a:p>
        </p:txBody>
      </p:sp>
      <p:sp>
        <p:nvSpPr>
          <p:cNvPr id="4" name="Text 2"/>
          <p:cNvSpPr/>
          <p:nvPr/>
        </p:nvSpPr>
        <p:spPr>
          <a:xfrm>
            <a:off x="780217" y="3608546"/>
            <a:ext cx="3978116" cy="3629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Технологии, позволяющие погружаться в цифровые миры. VR (виртуальная реальность) — погружает пользователя в полностью искусственную среду. AR (дополненная реальность) добавляет цифровые элементы в реальный мир. IоT позволяет собирать данные пользователей в реальном времени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5332928" y="254555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Блокчейн и NFT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5332928" y="3866815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Блокчейн обеспечивает безопасность и прозрачность транзакций, а NFT служат уникальным цифровым доказательством владения виртуальными активами.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9872067" y="2545556"/>
            <a:ext cx="3978116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Искусственный интеллект, туманные и облачные вычисления</a:t>
            </a:r>
            <a:endParaRPr lang="en-US" sz="3200" dirty="0"/>
          </a:p>
        </p:txBody>
      </p:sp>
      <p:sp>
        <p:nvSpPr>
          <p:cNvPr id="8" name="Text 6"/>
          <p:cNvSpPr/>
          <p:nvPr/>
        </p:nvSpPr>
        <p:spPr>
          <a:xfrm>
            <a:off x="9872067" y="3866816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Используются  для создания реалистичных виртуальных персонажей, адаптации контента под пользователей и улучшения взаимодействия между участниками</a:t>
            </a:r>
            <a:r>
              <a:rPr lang="en-US" sz="175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27551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Метавселенная: Игры и развлечения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07288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87579" y="30332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Игры</a:t>
            </a:r>
            <a:endParaRPr lang="en-US" sz="3200" dirty="0"/>
          </a:p>
        </p:txBody>
      </p:sp>
      <p:sp>
        <p:nvSpPr>
          <p:cNvPr id="6" name="Text 2"/>
          <p:cNvSpPr/>
          <p:nvPr/>
        </p:nvSpPr>
        <p:spPr>
          <a:xfrm>
            <a:off x="1587579" y="3523655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Гейминг, концерты, мероприятия.</a:t>
            </a:r>
            <a:endParaRPr lang="en-US" sz="28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606647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87579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Развлечения</a:t>
            </a:r>
            <a:endParaRPr lang="en-US" sz="3200" dirty="0"/>
          </a:p>
        </p:txBody>
      </p:sp>
      <p:sp>
        <p:nvSpPr>
          <p:cNvPr id="9" name="Text 4"/>
          <p:cNvSpPr/>
          <p:nvPr/>
        </p:nvSpPr>
        <p:spPr>
          <a:xfrm>
            <a:off x="1587579" y="5057418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Виртуальные музеи, кинотеатры.</a:t>
            </a:r>
            <a:endParaRPr lang="en-US" sz="28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6140410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87579" y="61007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Соцсети</a:t>
            </a:r>
            <a:endParaRPr lang="en-US" sz="3200" dirty="0"/>
          </a:p>
        </p:txBody>
      </p:sp>
      <p:sp>
        <p:nvSpPr>
          <p:cNvPr id="12" name="Text 6"/>
          <p:cNvSpPr/>
          <p:nvPr/>
        </p:nvSpPr>
        <p:spPr>
          <a:xfrm>
            <a:off x="1587579" y="6591181"/>
            <a:ext cx="67626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Общение, сообщества, встречи.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6456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Метавселенная: Бизнес и образование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02228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256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Виртуальные офисы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514624" y="374713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Удаленная работа, конференции.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10171867" y="302228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2567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Образование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10406301" y="374713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Интерактивные уроки, экскурсии.</a:t>
            </a:r>
            <a:endParaRPr lang="en-US" sz="2200" dirty="0"/>
          </a:p>
        </p:txBody>
      </p:sp>
      <p:sp>
        <p:nvSpPr>
          <p:cNvPr id="10" name="Shape 7"/>
          <p:cNvSpPr/>
          <p:nvPr/>
        </p:nvSpPr>
        <p:spPr>
          <a:xfrm>
            <a:off x="6280190" y="4934188"/>
            <a:ext cx="3664863" cy="2030849"/>
          </a:xfrm>
          <a:prstGeom prst="roundRect">
            <a:avLst>
              <a:gd name="adj" fmla="val 469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16862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Тренинги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6514624" y="5659041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Подготовка специалистов.</a:t>
            </a:r>
            <a:endParaRPr lang="en-US" sz="2200" dirty="0"/>
          </a:p>
        </p:txBody>
      </p:sp>
      <p:sp>
        <p:nvSpPr>
          <p:cNvPr id="13" name="Shape 10"/>
          <p:cNvSpPr/>
          <p:nvPr/>
        </p:nvSpPr>
        <p:spPr>
          <a:xfrm>
            <a:off x="10171867" y="4934188"/>
            <a:ext cx="3664863" cy="2030849"/>
          </a:xfrm>
          <a:prstGeom prst="roundRect">
            <a:avLst>
              <a:gd name="adj" fmla="val 469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406301" y="5168622"/>
            <a:ext cx="319599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Медицина, промышленность, управление</a:t>
            </a:r>
            <a:endParaRPr lang="en-US" sz="2800" dirty="0"/>
          </a:p>
        </p:txBody>
      </p:sp>
      <p:sp>
        <p:nvSpPr>
          <p:cNvPr id="15" name="Text 12"/>
          <p:cNvSpPr/>
          <p:nvPr/>
        </p:nvSpPr>
        <p:spPr>
          <a:xfrm>
            <a:off x="10406301" y="6367701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Удаленные коммуникации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453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Преимущества и недостатки метавселенной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802255"/>
            <a:ext cx="1134070" cy="219134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029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Преимущества</a:t>
            </a:r>
            <a:endParaRPr lang="en-US" sz="3200" dirty="0"/>
          </a:p>
        </p:txBody>
      </p:sp>
      <p:sp>
        <p:nvSpPr>
          <p:cNvPr id="6" name="Text 2"/>
          <p:cNvSpPr/>
          <p:nvPr/>
        </p:nvSpPr>
        <p:spPr>
          <a:xfrm>
            <a:off x="7754422" y="351948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Творчество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754422" y="3961686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Коммуникация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754422" y="440388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Новые  технические возможности</a:t>
            </a:r>
            <a:endParaRPr lang="en-US" sz="22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993600"/>
            <a:ext cx="1134070" cy="219134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754422" y="52204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kern="0" spc="-67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Недостатки</a:t>
            </a:r>
            <a:endParaRPr lang="en-US" sz="3200" dirty="0"/>
          </a:p>
        </p:txBody>
      </p:sp>
      <p:sp>
        <p:nvSpPr>
          <p:cNvPr id="11" name="Text 6"/>
          <p:cNvSpPr/>
          <p:nvPr/>
        </p:nvSpPr>
        <p:spPr>
          <a:xfrm>
            <a:off x="7754422" y="571083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Конфиденциальность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7754422" y="6153031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Зависимость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7754422" y="6595229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2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Правовые, этические и технические аспекты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60410"/>
            <a:ext cx="68866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Будущее Метавселенной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81728"/>
            <a:ext cx="13042821" cy="2029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 мере развития технологий будет расширяться использование Метавселенной, что откроет уникальные </a:t>
            </a:r>
            <a:r>
              <a:rPr lang="en-US" sz="2800" kern="0" spc="-3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возможности</a:t>
            </a: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создаст новые </a:t>
            </a:r>
            <a:r>
              <a:rPr lang="en-US" sz="2800" kern="0" spc="-3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риски</a:t>
            </a: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ru-RU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</a:t>
            </a:r>
            <a:r>
              <a:rPr lang="en-US" sz="2800" kern="0" spc="-3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сохранени</a:t>
            </a:r>
            <a:r>
              <a:rPr lang="ru-RU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я</a:t>
            </a: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национальной идентичности и исторической </a:t>
            </a:r>
            <a:r>
              <a:rPr lang="en-US" sz="2800" kern="0" spc="-36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памяти</a:t>
            </a:r>
            <a:r>
              <a:rPr lang="en-US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ru-RU" sz="2800" kern="0" spc="-36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sz="28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Метавселенная предлагает новые способы сохранения культурной самобытности. Важно внедрять национальные символы и ценности.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548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Виртуальные культурные пространства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388798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Виртуальные музеи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7017306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Демонстрация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en-US" sz="20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культурных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артефактов и традиций.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10171867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6937" y="388798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08983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Изучение языков</a:t>
            </a:r>
            <a:endParaRPr lang="en-US" sz="2800" dirty="0"/>
          </a:p>
        </p:txBody>
      </p:sp>
      <p:sp>
        <p:nvSpPr>
          <p:cNvPr id="11" name="Text 6"/>
          <p:cNvSpPr/>
          <p:nvPr/>
        </p:nvSpPr>
        <p:spPr>
          <a:xfrm>
            <a:off x="10908983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Создание условий для изучения языков.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62801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586174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543669"/>
            <a:ext cx="31408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dirty="0">
                <a:solidFill>
                  <a:srgbClr val="3C3939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Культурные фестивали</a:t>
            </a:r>
            <a:endParaRPr lang="en-US" sz="2800" dirty="0"/>
          </a:p>
        </p:txBody>
      </p:sp>
      <p:sp>
        <p:nvSpPr>
          <p:cNvPr id="15" name="Text 9"/>
          <p:cNvSpPr/>
          <p:nvPr/>
        </p:nvSpPr>
        <p:spPr>
          <a:xfrm>
            <a:off x="7017306" y="60340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 err="1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Виртуальное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lang="ru-RU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посещение</a:t>
            </a:r>
            <a:r>
              <a:rPr lang="en-US" sz="20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национальных праздников.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492</Words>
  <Application>Microsoft Office PowerPoint</Application>
  <PresentationFormat>Произвольный</PresentationFormat>
  <Paragraphs>105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Instrument Sans Medium</vt:lpstr>
      <vt:lpstr>Instrument Sans Semi Bold</vt:lpstr>
      <vt:lpstr>Inter</vt:lpstr>
      <vt:lpstr>Inter Bold</vt:lpstr>
      <vt:lpstr>Raleway</vt:lpstr>
      <vt:lpstr>Roboto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светлана коданева</cp:lastModifiedBy>
  <cp:revision>6</cp:revision>
  <dcterms:created xsi:type="dcterms:W3CDTF">2025-03-26T14:37:07Z</dcterms:created>
  <dcterms:modified xsi:type="dcterms:W3CDTF">2025-05-13T07:27:00Z</dcterms:modified>
</cp:coreProperties>
</file>