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2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8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45" autoAdjust="0"/>
  </p:normalViewPr>
  <p:slideViewPr>
    <p:cSldViewPr>
      <p:cViewPr varScale="1">
        <p:scale>
          <a:sx n="101" d="100"/>
          <a:sy n="101" d="100"/>
        </p:scale>
        <p:origin x="-922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44D0-92BE-40E0-907E-D3B2AECDF93A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5A191-54D3-40E8-B466-C8863B534D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Тот случай, когда любые комментарии излишни.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A191-54D3-40E8-B466-C8863B534D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0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Иначе</a:t>
            </a:r>
            <a:r>
              <a:rPr lang="ru-RU" baseline="0" dirty="0" smtClean="0"/>
              <a:t> – мы постоянно подстраиваем свои сервисы под постоянно изменяющиеся интересы пользователей. Наша итоговая цель – быть максимально полезными научному сообществу.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A191-54D3-40E8-B466-C8863B534D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Учебные программы зачастую имеют закостенелый вид и не отражают новый тенденций развития. Библиотека обращает внимание именно на новое и прогрессивное.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A191-54D3-40E8-B466-C8863B534D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Практика «внедренный библиотекарь».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5A191-54D3-40E8-B466-C8863B534D5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5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3DE94-5B45-4A7D-AC32-A84B4ECA25BD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9D1C-E0B3-46A7-A2C6-71C3A76286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E647D2-9C44-401B-87DE-68D82963BD7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C8C517-12EB-4F71-9365-A22C29B49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55526"/>
            <a:ext cx="792088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Трансформация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вузовских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 в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 знаний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31790"/>
            <a:ext cx="7848872" cy="158417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высших учебных заведений в обществе знаний: вызовы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Научно-практический семинар ИНИОН РАН</a:t>
            </a:r>
          </a:p>
          <a:p>
            <a:pPr algn="r"/>
            <a:r>
              <a:rPr lang="ru-RU" sz="2000" dirty="0" smtClean="0"/>
              <a:t>6 октября 2022 г</a:t>
            </a:r>
            <a:r>
              <a:rPr lang="ru-RU" sz="2000" dirty="0"/>
              <a:t>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5526"/>
            <a:ext cx="8030240" cy="7495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Обобщенные функции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пользователецентричной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библиотеки вуза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545" y="1100470"/>
            <a:ext cx="8181753" cy="3421026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активизация, организация и материальное обеспечение аудиовизуальной коммуникации внутри и вне вузовского сообщества с приоритетом на живые формы общения;</a:t>
            </a:r>
          </a:p>
          <a:p>
            <a:pPr lvl="0"/>
            <a:r>
              <a:rPr lang="ru-RU" sz="1800" dirty="0"/>
              <a:t>организация и управление информационными потоками с целью  обеспечения пользователей всеми необходимыми для учебной и научной работы данными и максимально широкое обнародование результатов исследований, выполняемых в обслуживаемых вузах;</a:t>
            </a:r>
          </a:p>
          <a:p>
            <a:pPr lvl="0"/>
            <a:r>
              <a:rPr lang="ru-RU" sz="1800" dirty="0"/>
              <a:t>разработка и проведение факультативных учебных курсов, направленных на адаптацию обслуживаемой аудитории к стремительно меняющимся условиям научной и образовательной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460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материальное обеспечение  научной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35646"/>
            <a:ext cx="7833488" cy="345840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Вузовская библиотека может и должна выступить в качестве пространства для </a:t>
            </a:r>
            <a:r>
              <a:rPr lang="ru-RU" dirty="0" err="1"/>
              <a:t>кросскафедральной</a:t>
            </a:r>
            <a:r>
              <a:rPr lang="ru-RU" dirty="0"/>
              <a:t> и </a:t>
            </a:r>
            <a:r>
              <a:rPr lang="ru-RU" dirty="0" err="1"/>
              <a:t>кроссдисциплинарной</a:t>
            </a:r>
            <a:r>
              <a:rPr lang="ru-RU" dirty="0"/>
              <a:t> коммуникации, организуя и материально обеспечивая интеллектуальное взаимодействие за пределами стандартных учебных программ.</a:t>
            </a:r>
          </a:p>
          <a:p>
            <a:r>
              <a:rPr lang="ru-RU" dirty="0"/>
              <a:t>Библиотекари за счет глубокого погружения в соответствующую научную отрасль и на основе серьезного анализа текущей ситуации выявляют наиболее значимые направления исследований и экспертов, являющихся лидерами мнений.  С их участием на постоянной основе проводятся очные и онлайновые </a:t>
            </a:r>
            <a:r>
              <a:rPr lang="ru-RU" dirty="0" smtClean="0"/>
              <a:t>лекции, </a:t>
            </a:r>
            <a:r>
              <a:rPr lang="ru-RU" dirty="0"/>
              <a:t>дискуссии, </a:t>
            </a:r>
            <a:r>
              <a:rPr lang="en-US" dirty="0"/>
              <a:t>TED</a:t>
            </a:r>
            <a:r>
              <a:rPr lang="ru-RU" dirty="0"/>
              <a:t>-сессии, дебаты, круглые столы, открытые семинары и иные формы интеллектуального взаимодействия по наиболее актуальной для каждой отрасли знаний тематике.</a:t>
            </a:r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88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Катализатор научной и образовательной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50" y="1369218"/>
            <a:ext cx="8079415" cy="318417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Ключевая задача – оказать сильное тонизирующее влияние на научную активность вуза, обеспечить донесение сведений о современных достижениях и стержневых проблемах до широкой, прежде всего, студенческой аудитории и определить перспективные направления исследований.</a:t>
            </a:r>
          </a:p>
          <a:p>
            <a:r>
              <a:rPr lang="ru-RU" sz="1800" dirty="0"/>
              <a:t>Столкновение представителей взглядов разных научных школ позволит в ходе  аргументированного обсуждения прояснить позиции и выйти на совместное принятие верных решений. </a:t>
            </a:r>
          </a:p>
          <a:p>
            <a:pPr lvl="0"/>
            <a:r>
              <a:rPr lang="ru-RU" sz="1800" dirty="0"/>
              <a:t>Данная работа будет встречать противодействие со стороны кафедр и ученых, имитирующих научную работу. Однако тем, кто занимается серьезными исследованиями, это даст возможность развить свои взгляды, привлечь сторонников и в итоге оздоровит научную жизнь вуза.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44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пространства и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182" y="1209453"/>
            <a:ext cx="7611258" cy="3162497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Библиотека материально обеспечивает профессиональную научную коммуникацию, предоставляя необходимое для всех её видов пространство и оборудование: залы, аудитории, переговорные помещения, оснащенные соответствующими устройствами: компьютерами, проекторами, VR-системами, </a:t>
            </a:r>
            <a:r>
              <a:rPr lang="ru-RU" sz="1800" dirty="0" err="1"/>
              <a:t>флип-чартами</a:t>
            </a:r>
            <a:r>
              <a:rPr lang="ru-RU" sz="1800" dirty="0"/>
              <a:t> и т.д.</a:t>
            </a:r>
          </a:p>
          <a:p>
            <a:pPr lvl="0"/>
            <a:r>
              <a:rPr lang="ru-RU" sz="1800" dirty="0"/>
              <a:t>Организационная составляющая данного направления включает систематическую работу по оповещению потенциальной аудитории о грядущих событиях, а также обобщению и обнародованию результатов прошедших мероприятий, осуществление регистрации участников и тому подобные обслуживающие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381056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255" y="173884"/>
            <a:ext cx="7258406" cy="1036916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оборудования и программного обеспечения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66832" y="1347613"/>
            <a:ext cx="3161151" cy="316835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Один из пока редких примеров – предоставление библиотекой Кемеровского ГИК доступа к </a:t>
            </a:r>
            <a:r>
              <a:rPr lang="en-US" dirty="0"/>
              <a:t>VR-</a:t>
            </a:r>
            <a:r>
              <a:rPr lang="ru-RU" dirty="0"/>
              <a:t>шлемам. На очереди </a:t>
            </a:r>
            <a:r>
              <a:rPr lang="en-US" dirty="0"/>
              <a:t>3D-</a:t>
            </a:r>
            <a:r>
              <a:rPr lang="ru-RU" dirty="0"/>
              <a:t>принтеры и иное инновационное оборудование.</a:t>
            </a:r>
          </a:p>
          <a:p>
            <a:endParaRPr lang="ru-RU" sz="1800" dirty="0"/>
          </a:p>
          <a:p>
            <a:endParaRPr lang="ru-RU" sz="1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24228" r="20819" b="8934"/>
          <a:stretch/>
        </p:blipFill>
        <p:spPr bwMode="auto">
          <a:xfrm>
            <a:off x="4427985" y="1347615"/>
            <a:ext cx="4537994" cy="278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управление информационными потоками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848" y="1289198"/>
            <a:ext cx="7651317" cy="30090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последнее десятилетие информационная деятельность научных и вузовских библиотек  стала обозначаться термином «управление исследовательскими данными» (</a:t>
            </a:r>
            <a:r>
              <a:rPr lang="en-US" dirty="0"/>
              <a:t>research data management</a:t>
            </a:r>
            <a:r>
              <a:rPr lang="ru-RU" dirty="0"/>
              <a:t> - </a:t>
            </a:r>
            <a:r>
              <a:rPr lang="en-US" dirty="0"/>
              <a:t>RDM</a:t>
            </a:r>
            <a:r>
              <a:rPr lang="ru-RU" dirty="0"/>
              <a:t>). Это понятие, в </a:t>
            </a:r>
            <a:r>
              <a:rPr lang="ru-RU" dirty="0" smtClean="0"/>
              <a:t>отличие </a:t>
            </a:r>
            <a:r>
              <a:rPr lang="ru-RU" dirty="0"/>
              <a:t>от стандартного информационного обслуживания, включает в равной степени две составляющие:</a:t>
            </a:r>
          </a:p>
          <a:p>
            <a:pPr lvl="1"/>
            <a:r>
              <a:rPr lang="ru-RU" sz="2100" dirty="0"/>
              <a:t>содействие в получении полного спектра необходимой для успешного научного исследования информации</a:t>
            </a:r>
            <a:r>
              <a:rPr lang="en-US" sz="2100" dirty="0"/>
              <a:t>;</a:t>
            </a:r>
            <a:endParaRPr lang="ru-RU" sz="2100" dirty="0"/>
          </a:p>
          <a:p>
            <a:pPr lvl="1"/>
            <a:r>
              <a:rPr lang="ru-RU" sz="2100" dirty="0"/>
              <a:t>оформление и обнародование результатов научных исследований.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0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информационной поддержки образования и науки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669" y="1321096"/>
            <a:ext cx="7300442" cy="304888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/>
              <a:t>Осуществление текущего информирования, справочной и консультационной работы с пользователями на основе имеющихся информационных ресурсов.</a:t>
            </a:r>
          </a:p>
          <a:p>
            <a:r>
              <a:rPr lang="ru-RU" sz="1800" dirty="0"/>
              <a:t>Максимальное раскрытие имеющихся собраний – обеспечение поиска в уже накопленных библиографических базах данных с помощью общеупотребительных универсальных поисковых средств (</a:t>
            </a:r>
            <a:r>
              <a:rPr lang="en-US" sz="1800" dirty="0"/>
              <a:t>Google,</a:t>
            </a:r>
            <a:r>
              <a:rPr lang="ru-RU" sz="1800" dirty="0"/>
              <a:t> Яндекс).</a:t>
            </a:r>
          </a:p>
          <a:p>
            <a:r>
              <a:rPr lang="ru-RU" sz="1800" dirty="0"/>
              <a:t>Предоставление доступа не только к публикациям, но и к любым типам «живых данных» - потокам, отражающим события и процессы, являющимся предметом изучения специалистов различных отраслей научного 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15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и обнародование результатов научных исследований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8087390" cy="3160251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Сбор создаваемых учеными вуза научных данных, к которым относятся не только итоговые статьи и монографии, но и отчеты, сведения, полученные с измерительных приборов, презентации, видеозаписи и т.п. материалы.</a:t>
            </a:r>
          </a:p>
          <a:p>
            <a:r>
              <a:rPr lang="ru-RU" sz="2000" dirty="0"/>
              <a:t>Формирование полнотекстовых научных </a:t>
            </a:r>
            <a:r>
              <a:rPr lang="ru-RU" sz="2000" dirty="0" err="1"/>
              <a:t>репозиториев</a:t>
            </a:r>
            <a:r>
              <a:rPr lang="ru-RU" sz="2000" dirty="0"/>
              <a:t>, оснащенных средствами контроля качества содержащейся информации и многоаспектного описания объектов, а также курирование отправки научных данных в открытые научные архивы.</a:t>
            </a:r>
          </a:p>
          <a:p>
            <a:r>
              <a:rPr lang="ru-RU" sz="2000" dirty="0"/>
              <a:t>Загрузка в международные и национальные </a:t>
            </a:r>
            <a:r>
              <a:rPr lang="ru-RU" sz="2000" dirty="0" err="1"/>
              <a:t>наукометрические</a:t>
            </a:r>
            <a:r>
              <a:rPr lang="ru-RU" sz="2000" dirty="0"/>
              <a:t> системы сведений о трудах сотрудников вуза и мониторинг рейтинга учебного заведения.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35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65" y="265650"/>
            <a:ext cx="7157068" cy="834821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факультативных учебных курсов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803" y="1023459"/>
            <a:ext cx="7623544" cy="3418292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/>
              <a:t>Разработка и проведение на систематической основе факультативных курсов по информационной грамотности для всех категорий университетского сообщества:</a:t>
            </a:r>
          </a:p>
          <a:p>
            <a:pPr lvl="1"/>
            <a:r>
              <a:rPr lang="ru-RU" dirty="0"/>
              <a:t>Студенты: представление о структуре информационных потоков, поиск, анализ и оценка источников, а также основные меры информационной безопасности.</a:t>
            </a:r>
          </a:p>
          <a:p>
            <a:pPr lvl="1"/>
            <a:r>
              <a:rPr lang="ru-RU" dirty="0"/>
              <a:t>Аспиранты: законодательные и этические аспекты работы с данными, включая представление о «мусорных» журналах, правила цитирования и требования к собственным публикациям. </a:t>
            </a:r>
          </a:p>
          <a:p>
            <a:pPr lvl="1"/>
            <a:r>
              <a:rPr lang="ru-RU" dirty="0"/>
              <a:t>Преподаватели и научные работники: работа с </a:t>
            </a:r>
            <a:r>
              <a:rPr lang="ru-RU" dirty="0" err="1"/>
              <a:t>наукометрическими</a:t>
            </a:r>
            <a:r>
              <a:rPr lang="ru-RU" dirty="0"/>
              <a:t> сервисами, четкое представление о проектах, в основе которых лежит самостоятельное заполнение учеными данных о своей научной активности (</a:t>
            </a:r>
            <a:r>
              <a:rPr lang="en-US" dirty="0" err="1"/>
              <a:t>ResearchGate</a:t>
            </a:r>
            <a:r>
              <a:rPr lang="en-US" dirty="0"/>
              <a:t>, ORCID</a:t>
            </a:r>
            <a:r>
              <a:rPr lang="ru-RU" dirty="0"/>
              <a:t>, </a:t>
            </a:r>
            <a:r>
              <a:rPr lang="en-US" dirty="0" err="1"/>
              <a:t>Mendeley</a:t>
            </a:r>
            <a:r>
              <a:rPr lang="ru-RU" dirty="0"/>
              <a:t>, </a:t>
            </a:r>
            <a:r>
              <a:rPr lang="en-US" dirty="0"/>
              <a:t>EndNote, </a:t>
            </a:r>
            <a:r>
              <a:rPr lang="en-US" dirty="0" err="1"/>
              <a:t>ResearcherID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и т.п. инструменты.</a:t>
            </a:r>
            <a:endParaRPr lang="en-US" dirty="0"/>
          </a:p>
          <a:p>
            <a:pPr lvl="1"/>
            <a:endParaRPr lang="ru-RU" sz="1500" dirty="0"/>
          </a:p>
          <a:p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8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907" y="173884"/>
            <a:ext cx="7468105" cy="958484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Инициирование процесса преобразований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9582"/>
            <a:ext cx="7296593" cy="354064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Инициирование преобразования – дело самих библиотекарей, если они стремятся к реальной интеграции в современную структуру вуза.</a:t>
            </a:r>
          </a:p>
          <a:p>
            <a:r>
              <a:rPr lang="ru-RU" dirty="0"/>
              <a:t>Первый шаг – создание на уровне вуза экспертной комиссии, в задачу которой войдет переработка нормативно-правовой документации, регламентирующей новые функции библиотеки.</a:t>
            </a:r>
          </a:p>
          <a:p>
            <a:r>
              <a:rPr lang="ru-RU" dirty="0" smtClean="0"/>
              <a:t>Обязательное </a:t>
            </a:r>
            <a:r>
              <a:rPr lang="ru-RU" dirty="0"/>
              <a:t>налаживание межвузовского взаимодействия – регулярное проведение онлайновых совещаний, организатором которых попеременно выступят библиотеки вузов, </a:t>
            </a:r>
            <a:r>
              <a:rPr lang="ru-RU" dirty="0" smtClean="0"/>
              <a:t>участвующие </a:t>
            </a:r>
            <a:r>
              <a:rPr lang="ru-RU" dirty="0"/>
              <a:t>в процессе собственной трансформации.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0464" y="837313"/>
            <a:ext cx="7383679" cy="3460898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революция не просто расширила возможности работы с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информацией,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переписала правила обращения с ней, создав принципиально иную информационную экосистему.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53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3022" y="2210908"/>
            <a:ext cx="7388021" cy="516404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66653" y="2918636"/>
            <a:ext cx="6217715" cy="130929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Вадим Степанов</a:t>
            </a:r>
          </a:p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Старший научный сотрудник НИО библиотековедения, ИНИОН РАН</a:t>
            </a:r>
          </a:p>
        </p:txBody>
      </p:sp>
    </p:spTree>
    <p:extLst>
      <p:ext uri="{BB962C8B-B14F-4D97-AF65-F5344CB8AC3E}">
        <p14:creationId xmlns:p14="http://schemas.microsoft.com/office/powerpoint/2010/main" val="61780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3853" y="462516"/>
            <a:ext cx="1725445" cy="3628361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печатной продукции в России по данным РКП с прогнозом до 2030 г.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9984" r="7755" b="10377"/>
          <a:stretch/>
        </p:blipFill>
        <p:spPr>
          <a:xfrm>
            <a:off x="2089297" y="68910"/>
            <a:ext cx="6983259" cy="501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6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58" y="263155"/>
            <a:ext cx="7220925" cy="961064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Превосходство печатных источников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–давно в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1640" y="1419622"/>
            <a:ext cx="4109829" cy="3179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Статистические данные по совокупному обращению к различным видам ресурсов пользователей библиотечного консорциума </a:t>
            </a:r>
            <a:r>
              <a:rPr lang="en-US" sz="2200" dirty="0" err="1"/>
              <a:t>OhioLINK</a:t>
            </a:r>
            <a:r>
              <a:rPr lang="ru-RU" sz="2200" dirty="0"/>
              <a:t> в 2018 году</a:t>
            </a:r>
            <a:r>
              <a:rPr lang="en-US" sz="2200" dirty="0"/>
              <a:t> (</a:t>
            </a:r>
            <a:r>
              <a:rPr lang="ru-RU" sz="2200" dirty="0"/>
              <a:t>в миллионах).</a:t>
            </a:r>
            <a:br>
              <a:rPr lang="ru-RU" sz="2200" dirty="0"/>
            </a:br>
            <a:r>
              <a:rPr lang="ru-RU" sz="2200" dirty="0"/>
              <a:t>*</a:t>
            </a:r>
            <a:r>
              <a:rPr lang="en-US" sz="2200" b="1" dirty="0"/>
              <a:t>ETD</a:t>
            </a:r>
            <a:r>
              <a:rPr lang="en-US" sz="2200" dirty="0"/>
              <a:t> – </a:t>
            </a:r>
            <a:r>
              <a:rPr lang="ru-RU" sz="2200" dirty="0"/>
              <a:t>электронная база тезисов и диссертаций.</a:t>
            </a: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30" y="1470028"/>
            <a:ext cx="2944647" cy="283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35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255" y="238691"/>
            <a:ext cx="7258406" cy="842494"/>
          </a:xfrm>
        </p:spPr>
        <p:txBody>
          <a:bodyPr>
            <a:no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модели традиционной библиотеки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6062" y="1210799"/>
            <a:ext cx="7388021" cy="2916324"/>
          </a:xfrm>
        </p:spPr>
        <p:txBody>
          <a:bodyPr>
            <a:noAutofit/>
          </a:bodyPr>
          <a:lstStyle/>
          <a:p>
            <a:r>
              <a:rPr lang="ru-RU" sz="2200" dirty="0"/>
              <a:t>Пользователям более нет нужды прибывать физически в некое место, чтобы получить возможность работы с информационными источниками. Основным местом получения научной и образовательной информации является Сеть.</a:t>
            </a:r>
          </a:p>
          <a:p>
            <a:r>
              <a:rPr lang="ru-RU" sz="2200" dirty="0"/>
              <a:t>Библиотекам, в том числе и библиотекам вузов, бессмысленно строить работу вокруг собственного фонда, уникальность, а значит, ценность которого неуклонно снижается.</a:t>
            </a:r>
          </a:p>
        </p:txBody>
      </p:sp>
    </p:spTree>
    <p:extLst>
      <p:ext uri="{BB962C8B-B14F-4D97-AF65-F5344CB8AC3E}">
        <p14:creationId xmlns:p14="http://schemas.microsoft.com/office/powerpoint/2010/main" val="1650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0463" y="940983"/>
            <a:ext cx="6976983" cy="3102047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Единственное конструктивное решение – кардинальное изменение (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реконцептуализация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функций университетской библиотеки: переход от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фондоцентричной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пользователецентричной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496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135" y="0"/>
            <a:ext cx="7697561" cy="1201382"/>
          </a:xfrm>
        </p:spPr>
        <p:txBody>
          <a:bodyPr>
            <a:normAutofit/>
          </a:bodyPr>
          <a:lstStyle/>
          <a:p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Пользователецентричность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546" y="1012752"/>
            <a:ext cx="7599621" cy="347684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Нацеливание всех библиотечных процессов на удовлетворение</a:t>
            </a:r>
            <a:r>
              <a:rPr lang="ru-RU" sz="2400" b="1" dirty="0"/>
              <a:t> всего спектра  профессиональных коммуникационных потребностей </a:t>
            </a:r>
            <a:r>
              <a:rPr lang="ru-RU" sz="2400" dirty="0"/>
              <a:t>максимально широкой пользовательской аудитории.</a:t>
            </a:r>
          </a:p>
          <a:p>
            <a:pPr marL="0" indent="0">
              <a:buNone/>
            </a:pPr>
            <a:r>
              <a:rPr lang="ru-RU" sz="2400" dirty="0"/>
              <a:t>Непреложным условием реализации </a:t>
            </a:r>
            <a:r>
              <a:rPr lang="ru-RU" sz="2400" dirty="0" err="1"/>
              <a:t>пользователецентричного</a:t>
            </a:r>
            <a:r>
              <a:rPr lang="ru-RU" sz="2400" dirty="0"/>
              <a:t> подхода является четко осознаваемый самими библиотекарями отход от понимания фонда как печатных, так и электронных изданий, как системообразующего элемента библиотеки и перевод его в разряд одного из целого ряда коммуникационных инструментов.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81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367" y="225997"/>
            <a:ext cx="7079955" cy="922319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Основание для смены концепции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495" y="1084521"/>
            <a:ext cx="7562359" cy="362586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Сегодня и </a:t>
            </a:r>
            <a:r>
              <a:rPr lang="ru-RU" dirty="0" smtClean="0"/>
              <a:t>завтра, </a:t>
            </a:r>
            <a:r>
              <a:rPr lang="ru-RU" dirty="0"/>
              <a:t>вместо обладания доступом к информационным массивам (оно обеспечивается средствами ПО в круглосуточном режиме), на первый план выходит возможность «получения доступа» к экспертному знанию, носителями которого являются конкретные личности – ученые и специалисты. </a:t>
            </a:r>
          </a:p>
          <a:p>
            <a:r>
              <a:rPr lang="ru-RU" dirty="0"/>
              <a:t>Работа вузовских библиотек, соответственно, переориентируется на оптимальное обеспечение всех форм коммуникации между экспертами и пользователями, нуждающимися в получении </a:t>
            </a:r>
            <a:r>
              <a:rPr lang="ru-RU" dirty="0" smtClean="0"/>
              <a:t>информации, </a:t>
            </a:r>
            <a:r>
              <a:rPr lang="ru-RU" dirty="0"/>
              <a:t>и её </a:t>
            </a:r>
            <a:r>
              <a:rPr lang="ru-RU" dirty="0" smtClean="0"/>
              <a:t>прямое обсуждение </a:t>
            </a:r>
            <a:r>
              <a:rPr lang="ru-RU" dirty="0"/>
              <a:t>с носителями знания.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13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9063" y="1036675"/>
            <a:ext cx="7435335" cy="290268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Целью</a:t>
            </a:r>
            <a:r>
              <a:rPr lang="ru-RU" sz="3200" dirty="0"/>
              <a:t> работы вузовской библиотеки, её миссией, становится </a:t>
            </a:r>
            <a:r>
              <a:rPr lang="ru-RU" sz="3200" b="1" dirty="0"/>
              <a:t>обеспечение активного интеллектуального взаимодействия</a:t>
            </a:r>
            <a:r>
              <a:rPr lang="ru-RU" sz="3200" dirty="0"/>
              <a:t> между всеми участниками учебного процесса и научной </a:t>
            </a:r>
            <a:r>
              <a:rPr lang="ru-RU" sz="3200" dirty="0" smtClean="0"/>
              <a:t>деятельности </a:t>
            </a:r>
            <a:r>
              <a:rPr lang="ru-RU" sz="3200" dirty="0"/>
              <a:t>путем увеличения интенсивности и качества информационных обменов.</a:t>
            </a:r>
          </a:p>
        </p:txBody>
      </p:sp>
    </p:spTree>
    <p:extLst>
      <p:ext uri="{BB962C8B-B14F-4D97-AF65-F5344CB8AC3E}">
        <p14:creationId xmlns:p14="http://schemas.microsoft.com/office/powerpoint/2010/main" val="3908493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13358</TotalTime>
  <Words>1196</Words>
  <Application>Microsoft Office PowerPoint</Application>
  <PresentationFormat>Экран (16:9)</PresentationFormat>
  <Paragraphs>68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Трансформация вузовских библиотек в обществе знаний</vt:lpstr>
      <vt:lpstr>Цифровая революция не просто расширила возможности работы с информацией, она переписала правила обращения с ней, создав принципиально иную информационную экосистему.</vt:lpstr>
      <vt:lpstr>Выпуск печатной продукции в России по данным РКП с прогнозом до 2030 г.</vt:lpstr>
      <vt:lpstr>Превосходство печатных источников –давно в прошлом</vt:lpstr>
      <vt:lpstr>Кризис модели традиционной библиотеки </vt:lpstr>
      <vt:lpstr>Единственное конструктивное решение – кардинальное изменение (реконцептуализация) функций университетской библиотеки: переход от фондоцентричной к пользователецентричной модели.</vt:lpstr>
      <vt:lpstr>Пользователецентричность – это</vt:lpstr>
      <vt:lpstr>Основание для смены концепции</vt:lpstr>
      <vt:lpstr>Целью работы вузовской библиотеки, её миссией, становится обеспечение активного интеллектуального взаимодействия между всеми участниками учебного процесса и научной деятельности путем увеличения интенсивности и качества информационных обменов.</vt:lpstr>
      <vt:lpstr>Обобщенные функции пользователецентричной библиотеки вуза </vt:lpstr>
      <vt:lpstr>Организация и материальное обеспечение  научной коммуникации</vt:lpstr>
      <vt:lpstr>Катализатор научной и образовательной деятельности</vt:lpstr>
      <vt:lpstr>Предоставление пространства и оборудования</vt:lpstr>
      <vt:lpstr>Предоставление оборудования и программного обеспечения</vt:lpstr>
      <vt:lpstr>Организация и управление информационными потоками</vt:lpstr>
      <vt:lpstr>Обеспечение информационной поддержки образования и науки</vt:lpstr>
      <vt:lpstr>Оформление и обнародование результатов научных исследований</vt:lpstr>
      <vt:lpstr>Проведение факультативных учебных курсов</vt:lpstr>
      <vt:lpstr>Инициирование процесса преобразований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и методы трансформации библиотек вузов в эпоху цифровых коммуникаций</dc:title>
  <dc:creator>0001</dc:creator>
  <cp:lastModifiedBy>Vadim Stepanov</cp:lastModifiedBy>
  <cp:revision>435</cp:revision>
  <dcterms:created xsi:type="dcterms:W3CDTF">2018-03-17T08:03:33Z</dcterms:created>
  <dcterms:modified xsi:type="dcterms:W3CDTF">2022-10-06T07:37:43Z</dcterms:modified>
</cp:coreProperties>
</file>