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3"/>
  </p:notesMasterIdLst>
  <p:sldIdLst>
    <p:sldId id="258" r:id="rId4"/>
    <p:sldId id="260" r:id="rId5"/>
    <p:sldId id="259" r:id="rId6"/>
    <p:sldId id="266" r:id="rId7"/>
    <p:sldId id="267" r:id="rId8"/>
    <p:sldId id="268" r:id="rId9"/>
    <p:sldId id="279" r:id="rId10"/>
    <p:sldId id="275" r:id="rId11"/>
    <p:sldId id="281" r:id="rId12"/>
    <p:sldId id="283" r:id="rId13"/>
    <p:sldId id="284" r:id="rId14"/>
    <p:sldId id="282" r:id="rId15"/>
    <p:sldId id="261" r:id="rId16"/>
    <p:sldId id="265" r:id="rId17"/>
    <p:sldId id="264" r:id="rId18"/>
    <p:sldId id="274" r:id="rId19"/>
    <p:sldId id="263" r:id="rId20"/>
    <p:sldId id="285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45D"/>
    <a:srgbClr val="244072"/>
    <a:srgbClr val="263050"/>
    <a:srgbClr val="626262"/>
    <a:srgbClr val="757575"/>
    <a:srgbClr val="2850A8"/>
    <a:srgbClr val="527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330" autoAdjust="0"/>
  </p:normalViewPr>
  <p:slideViewPr>
    <p:cSldViewPr snapToGrid="0">
      <p:cViewPr>
        <p:scale>
          <a:sx n="66" d="100"/>
          <a:sy n="66" d="100"/>
        </p:scale>
        <p:origin x="136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bat\&#1057;&#1090;&#1072;&#1090;&#1080;&#1089;&#1090;&#1080;&#1082;&#1072;%20&#1069;&#1052;&#1041;&#1040;%20(2014-202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Сводные данные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284107709742969E-2"/>
          <c:y val="2.8297541485600399E-2"/>
          <c:w val="0.75602855407970526"/>
          <c:h val="0.88264146274532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Общее число заказов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Лист1!$C$3:$K$3</c15:sqref>
                  </c15:fullRef>
                </c:ext>
              </c:extLst>
              <c:f>Лист1!$C$3:$J$3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Лист1!$C$4:$K$4</c15:sqref>
                  </c15:fullRef>
                </c:ext>
              </c:extLst>
              <c:f>Лист1!$C$4:$J$4</c:f>
              <c:numCache>
                <c:formatCode>General</c:formatCode>
                <c:ptCount val="8"/>
                <c:pt idx="0">
                  <c:v>577</c:v>
                </c:pt>
                <c:pt idx="1">
                  <c:v>2847</c:v>
                </c:pt>
                <c:pt idx="2">
                  <c:v>2953</c:v>
                </c:pt>
                <c:pt idx="3">
                  <c:v>3393</c:v>
                </c:pt>
                <c:pt idx="4">
                  <c:v>3645</c:v>
                </c:pt>
                <c:pt idx="5">
                  <c:v>4139</c:v>
                </c:pt>
                <c:pt idx="6">
                  <c:v>2785</c:v>
                </c:pt>
                <c:pt idx="7">
                  <c:v>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1-4674-B55C-F39E26CBDAB8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Из них с оцифровкой, шт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Лист1!$C$3:$K$3</c15:sqref>
                  </c15:fullRef>
                </c:ext>
              </c:extLst>
              <c:f>Лист1!$C$3:$J$3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Лист1!$C$5:$K$5</c15:sqref>
                  </c15:fullRef>
                </c:ext>
              </c:extLst>
              <c:f>Лист1!$C$5:$J$5</c:f>
              <c:numCache>
                <c:formatCode>General</c:formatCode>
                <c:ptCount val="8"/>
                <c:pt idx="0">
                  <c:v>439</c:v>
                </c:pt>
                <c:pt idx="1">
                  <c:v>1915</c:v>
                </c:pt>
                <c:pt idx="2">
                  <c:v>2171</c:v>
                </c:pt>
                <c:pt idx="3">
                  <c:v>2334</c:v>
                </c:pt>
                <c:pt idx="4">
                  <c:v>2530</c:v>
                </c:pt>
                <c:pt idx="5">
                  <c:v>2610</c:v>
                </c:pt>
                <c:pt idx="6">
                  <c:v>1532</c:v>
                </c:pt>
                <c:pt idx="7">
                  <c:v>2785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1-4674-B55C-F39E26CBDAB8}"/>
            </c:ext>
          </c:extLst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Из них с оцифровкой, сот. стр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Лист1!$C$3:$K$3</c15:sqref>
                  </c15:fullRef>
                </c:ext>
              </c:extLst>
              <c:f>Лист1!$C$3:$J$3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Лист1!$C$6:$K$6</c15:sqref>
                  </c15:fullRef>
                </c:ext>
              </c:extLst>
              <c:f>Лист1!$C$6:$J$6</c:f>
              <c:numCache>
                <c:formatCode>General</c:formatCode>
                <c:ptCount val="8"/>
                <c:pt idx="0">
                  <c:v>740.9</c:v>
                </c:pt>
                <c:pt idx="1">
                  <c:v>3715.66</c:v>
                </c:pt>
                <c:pt idx="2">
                  <c:v>4242.1400000000003</c:v>
                </c:pt>
                <c:pt idx="3">
                  <c:v>4649.93</c:v>
                </c:pt>
                <c:pt idx="4">
                  <c:v>5743.13</c:v>
                </c:pt>
                <c:pt idx="5">
                  <c:v>5556.69</c:v>
                </c:pt>
                <c:pt idx="6">
                  <c:v>3311.07</c:v>
                </c:pt>
                <c:pt idx="7">
                  <c:v>5836.34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1-4674-B55C-F39E26CBD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06521248"/>
        <c:axId val="206521808"/>
      </c:barChart>
      <c:catAx>
        <c:axId val="20652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521808"/>
        <c:crosses val="autoZero"/>
        <c:auto val="1"/>
        <c:lblAlgn val="ctr"/>
        <c:lblOffset val="100"/>
        <c:noMultiLvlLbl val="0"/>
      </c:catAx>
      <c:valAx>
        <c:axId val="20652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5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42377071749338"/>
          <c:y val="0.13416551084847103"/>
          <c:w val="0.2005762292825066"/>
          <c:h val="0.69660316537648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1628-EB5C-4C6F-80CD-F41B485EF5C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9408-E221-4561-A17D-06BBDBFB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19408-E221-4561-A17D-06BBDBFB3E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7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2400" dirty="0"/>
              <a:t>Данный проект должен обеспечить всех сотрудников университета инструментарием позволяющим: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Вести учет каждого сотрудника и его публикационной деятельности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Определять актуальные направления развития научной деятельности университета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Обеспечивать возможность обмена и научной коммуникации между специалистами</a:t>
            </a:r>
            <a:r>
              <a:rPr lang="en-US" sz="2400" dirty="0"/>
              <a:t> </a:t>
            </a:r>
            <a:r>
              <a:rPr lang="ru-RU" sz="2400" dirty="0"/>
              <a:t>в области медицины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Разрабатывать стратегические планы и направления развития в области научной деятельности университета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10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8609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Хочется отметить, что все сущности создаваемые в рамках этого проекта не только описания работ, но и сами данные из них (авторы, предметные рубрики) описываются в соответствии с принципами связанных данных, что позволяет в дальнейшем всем сущностям Репозитория быть доступными в веб среде и быть самостоятельными объектами интересов.</a:t>
            </a:r>
            <a:endParaRPr lang="en-US" dirty="0"/>
          </a:p>
          <a:p>
            <a:endParaRPr lang="en-US" dirty="0"/>
          </a:p>
          <a:p>
            <a:r>
              <a:rPr lang="ru-RU" dirty="0"/>
              <a:t>Здесь мы можем наблюдать, что у каждого сущности Репозитория должны быть ссылки ссылки на тот же самый элемент данных в других внешних информационных ресурсах, а таже быть свои дополнительные характеристики , которые делают уникальным каждый элемент репозитория и наполняют его ценностью для представления в веб среде и исследования  конечными пользователями. </a:t>
            </a:r>
            <a:endParaRPr lang="en-US" dirty="0"/>
          </a:p>
          <a:p>
            <a:endParaRPr lang="en-US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подразумевает применение методов публикации и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связывания структурированных данных в Интернете. Эти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 были введены Тимом Бернерс-Ли в публикации по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архитектуре веб-связанных данных и стали известны как «принципы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связанных данных». Эти принципы заключаются в следующем:</a:t>
            </a:r>
            <a:endParaRPr lang="en-US" dirty="0"/>
          </a:p>
          <a:p>
            <a:endParaRPr lang="en-US" dirty="0"/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принципы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•Первый принцип связанных данных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URI ссылок не только для идентификации веб-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документов и цифрового контента, а также объектов реального мира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абстрактных понятий. Это могут быть материальные вещи, такие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люди, места и автомобили, и более абстрактные, такие, как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отношения.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•Второй принцип связанных данных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HTTP URI, для идентификации объектов и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абстрактных понятий, что позволяет этим URI быть</a:t>
            </a:r>
            <a:br>
              <a:rPr lang="ru-RU" dirty="0"/>
            </a:b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разыменоваными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соответствии с протоколом HTTP в описание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выявленных объектов или понятий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9408-E221-4561-A17D-06BBDBFB3E3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5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12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4607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dirty="0">
                <a:solidFill>
                  <a:schemeClr val="tx1"/>
                </a:solidFill>
              </a:rPr>
              <a:t>Ожидаемые свойства российской системы научной коммуникации </a:t>
            </a:r>
            <a:r>
              <a:rPr lang="en-US" sz="1200" dirty="0">
                <a:solidFill>
                  <a:schemeClr val="tx1"/>
                </a:solidFill>
              </a:rPr>
              <a:t>Life Science</a:t>
            </a:r>
            <a:r>
              <a:rPr lang="ru-RU" sz="1200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Создание информационной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среды обмена публикациями</a:t>
            </a:r>
            <a:r>
              <a:rPr lang="ru-RU" sz="1200" dirty="0">
                <a:solidFill>
                  <a:schemeClr val="tx1"/>
                </a:solidFill>
              </a:rPr>
              <a:t> и </a:t>
            </a:r>
            <a:r>
              <a:rPr lang="ru-RU" sz="1200" b="1" dirty="0">
                <a:solidFill>
                  <a:schemeClr val="tx1"/>
                </a:solidFill>
              </a:rPr>
              <a:t>контактами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российских ученых </a:t>
            </a:r>
            <a:r>
              <a:rPr lang="ru-RU" sz="1200" dirty="0">
                <a:solidFill>
                  <a:schemeClr val="tx1"/>
                </a:solidFill>
              </a:rPr>
              <a:t>в виде национального репозитория «Российская медицина»</a:t>
            </a:r>
          </a:p>
          <a:p>
            <a:pPr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Связь публикаций и авторов с внешними отечественным и зарубежным базами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для навигации и сбора дополнительной </a:t>
            </a:r>
            <a:r>
              <a:rPr lang="ru-RU" sz="1200" dirty="0" err="1">
                <a:solidFill>
                  <a:schemeClr val="tx1"/>
                </a:solidFill>
              </a:rPr>
              <a:t>наукометрической</a:t>
            </a:r>
            <a:r>
              <a:rPr lang="ru-RU" sz="1200" dirty="0">
                <a:solidFill>
                  <a:schemeClr val="tx1"/>
                </a:solidFill>
              </a:rPr>
              <a:t> информации.</a:t>
            </a:r>
          </a:p>
          <a:p>
            <a:pPr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Информационные сервисы для анализа, прогноза и планирования перспективных направлений исследования (фронтов)</a:t>
            </a:r>
            <a:r>
              <a:rPr lang="ru-RU" sz="1200" dirty="0">
                <a:solidFill>
                  <a:schemeClr val="tx1"/>
                </a:solidFill>
              </a:rPr>
              <a:t> в различных тематических областях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None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200" dirty="0">
                <a:solidFill>
                  <a:schemeClr val="tx1"/>
                </a:solidFill>
              </a:rPr>
              <a:t>-Возможность </a:t>
            </a:r>
            <a:r>
              <a:rPr lang="ru-RU" sz="1200" b="1" dirty="0">
                <a:solidFill>
                  <a:schemeClr val="tx1"/>
                </a:solidFill>
              </a:rPr>
              <a:t>создания международных научных </a:t>
            </a:r>
            <a:r>
              <a:rPr lang="ru-RU" sz="1200" b="1" dirty="0" err="1">
                <a:solidFill>
                  <a:schemeClr val="tx1"/>
                </a:solidFill>
              </a:rPr>
              <a:t>коллабораций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  <a:r>
              <a:rPr lang="ru-RU" sz="1200" b="1" dirty="0"/>
              <a:t> </a:t>
            </a:r>
            <a:r>
              <a:rPr lang="ru-RU" sz="1200" dirty="0"/>
              <a:t>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13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9156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создания информационной платформы, являются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Разработка адаптивной модели связанных метаданных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(LOD)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сбора публикаций 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Engineering)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обогащение данных модели из внешних источников 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каталогизации в модели связанных данных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(LOD)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предметизация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классификация  публикаций на основе энциклопедии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/ИИ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14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09019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58775" indent="0" algn="l">
              <a:buNone/>
            </a:pPr>
            <a:r>
              <a:rPr lang="ru-RU" sz="1200" b="0" dirty="0">
                <a:solidFill>
                  <a:srgbClr val="023F7E"/>
                </a:solidFill>
              </a:rPr>
              <a:t>В течении последних 2-х лет создана экспериментальная версия системы научной коммуникаций </a:t>
            </a:r>
            <a:endParaRPr lang="en-US" sz="1200" b="0" dirty="0">
              <a:solidFill>
                <a:srgbClr val="023F7E"/>
              </a:solidFill>
            </a:endParaRPr>
          </a:p>
          <a:p>
            <a:pPr marL="358775" indent="0" algn="l">
              <a:buNone/>
            </a:pPr>
            <a:r>
              <a:rPr lang="ru-RU" sz="1200" b="0" dirty="0">
                <a:solidFill>
                  <a:srgbClr val="023F7E"/>
                </a:solidFill>
              </a:rPr>
              <a:t>В нее были загружены данные от 5 журналов (форматы данных,</a:t>
            </a:r>
            <a:r>
              <a:rPr lang="en-US" sz="1200" b="0" dirty="0">
                <a:solidFill>
                  <a:srgbClr val="023F7E"/>
                </a:solidFill>
              </a:rPr>
              <a:t> </a:t>
            </a:r>
            <a:r>
              <a:rPr lang="ru-RU" sz="1200" b="0" dirty="0">
                <a:solidFill>
                  <a:srgbClr val="023F7E"/>
                </a:solidFill>
              </a:rPr>
              <a:t>которые автоматически обрабатываются  </a:t>
            </a:r>
            <a:r>
              <a:rPr lang="en-US" sz="1200" b="0" dirty="0">
                <a:solidFill>
                  <a:srgbClr val="023F7E"/>
                </a:solidFill>
              </a:rPr>
              <a:t>PubMed</a:t>
            </a:r>
            <a:r>
              <a:rPr lang="ru-RU" sz="1200" b="0" dirty="0">
                <a:solidFill>
                  <a:srgbClr val="023F7E"/>
                </a:solidFill>
              </a:rPr>
              <a:t>, </a:t>
            </a:r>
            <a:r>
              <a:rPr lang="en-US" sz="1200" b="0" dirty="0" err="1">
                <a:solidFill>
                  <a:srgbClr val="023F7E"/>
                </a:solidFill>
              </a:rPr>
              <a:t>Elibrary</a:t>
            </a:r>
            <a:r>
              <a:rPr lang="ru-RU" sz="1200" b="0" dirty="0">
                <a:solidFill>
                  <a:srgbClr val="023F7E"/>
                </a:solidFill>
              </a:rPr>
              <a:t>)</a:t>
            </a:r>
          </a:p>
          <a:p>
            <a:pPr marL="358775" indent="0" algn="l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362 выпуска, 7010 статей</a:t>
            </a:r>
          </a:p>
          <a:p>
            <a:pPr marL="358775" indent="0" algn="l">
              <a:buNone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возникающие при автоматической загрузке и каталогизации это 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 авторов и аффилированных организаций (решение: разработан механизм схлопывания дублетных записей через контролирующего Эксперта)</a:t>
            </a:r>
          </a:p>
          <a:p>
            <a:pPr marL="358775" indent="0" algn="l">
              <a:buNone/>
            </a:pPr>
            <a:endParaRPr lang="en-US" sz="1200" b="0" dirty="0">
              <a:solidFill>
                <a:srgbClr val="FF0000"/>
              </a:solidFill>
            </a:endParaRPr>
          </a:p>
          <a:p>
            <a:pPr algn="l" rtl="0"/>
            <a:endParaRPr lang="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15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4343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загрузки журналов научных статей, мы получаем на выходе очень богатую форму вывода о работах где есть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источник (ссылки на журнал,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источника статьи)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сведения об авторах и Аффилированных организациях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Также система предусматривает возможность обогащения каждого ресурса внешними ссылками на тот же самый ресурс в других внешних источниках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аннотация на нескольких языках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Предметизация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ресурса Ключевыми словами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И в будущем автоматически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предметизированная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 при помощи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использованием 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16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79965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формируется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список литературы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 у которых могут быть свои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ссылки , что дает возможность в бедующем создавать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кросслинкованные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документы.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17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42746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ЗАКЛЮЧЕНИИ хочется отметить, что два последних проекта в текущем году имеют свое продолжение на них выделено финансирование и мы надеемся что в скором времени мы доведем эти  проектов в промышленную эксплуатацию.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18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84043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19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7374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2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0856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ru-RU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Электонный</a:t>
            </a:r>
            <a:r>
              <a:rPr lang="ru-RU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абонемнт</a:t>
            </a:r>
            <a:r>
              <a:rPr lang="ru-RU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предполагает возможность онлайн доступа </a:t>
            </a:r>
            <a:r>
              <a:rPr lang="ru" dirty="0"/>
              <a:t>к документам с ограниченным количеством экземпляров по принципу «один экземпляр в одни руки». </a:t>
            </a:r>
            <a:endParaRPr lang="en-US" dirty="0"/>
          </a:p>
          <a:p>
            <a:pPr lvl="0" rtl="0"/>
            <a:r>
              <a:rPr lang="ru-RU" dirty="0"/>
              <a:t>Причем в</a:t>
            </a:r>
            <a:r>
              <a:rPr lang="ru" dirty="0"/>
              <a:t>ыдача бумажных </a:t>
            </a:r>
            <a:r>
              <a:rPr lang="ru-RU" dirty="0"/>
              <a:t>ресурсов</a:t>
            </a:r>
            <a:r>
              <a:rPr lang="ru" dirty="0"/>
              <a:t> </a:t>
            </a:r>
            <a:r>
              <a:rPr lang="ru-RU" dirty="0"/>
              <a:t>происходит </a:t>
            </a:r>
            <a:r>
              <a:rPr lang="ru" dirty="0"/>
              <a:t>электронном виде для временного </a:t>
            </a:r>
            <a:r>
              <a:rPr lang="ru-RU" dirty="0" err="1"/>
              <a:t>ис</a:t>
            </a:r>
            <a:r>
              <a:rPr lang="ru" dirty="0"/>
              <a:t>пользования в интернете с соблюдением всех норм российского законодательства об авторском праве.</a:t>
            </a:r>
          </a:p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3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3391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тем, что темп нашей жизни увеличивается, а технологии не стоят на месте, очное посещение библиотек с каждым годом снижается по объективным причинам. Исходя из сложившейся ситуации, возникла необходимость в технологии, позволяющей библиотеке открывать доступ к своим фондам через Интернет без ущемления прав авторов и с соблюдением действующего законодательства.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возник Электронный абонемент.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этого проекта является обеспечение библиотеку инструментарием для: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предоставления читателям удаленного (онлайн) доступа через Интернет к любому документу из фондов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ограниченного времени с соблюдением всех норм российского законодательства.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4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985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--В соответствии с пунктом 2 статьи 1270 ГК РФ «НЕ считается воспроизведением краткосрочная запись произведения, которая носит ВРЕМЕННЫЙ ХАРАКТЕР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составляет НЕОТЪЕМЛЕМУЮ И СУЩЕСТВЕННУЮ ЧАСТЬ технологического процесса,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имеющего единственной целью – осуществление информационным посредником между третьими лицами передачи произведения в информационно-телекоммуникационной сети,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условии, что такая запись не имеет самостоятельного экономического значения.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--Технология электронного абонемента абсолютно укладывается в это требование.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Библиотека, выступая в качестве информационного посредника, не использует экземпляры документов как объекты товарно-денежных отношений.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Библиотека не отчуждает экземпляр произведения. Она передает отдельно взятому читателю во временное пользование не файл с электронной копией, а лишь изображение экземпляра.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соответствующая бумажная копия изымается из обслуживания.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5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3440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при рассмотрении технологии электронного абонемента ключевым понятием является ЭКЗЕМПЛЯР ПРОИЗВЕДЕНИЯ.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статье 1275 Гражданского кодекса РФ, библиотеки имеют право предоставлять экземпляры во временное безвозмездное пользование без согласия автора.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Экземпляр произведения в любой материальной форме используется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одновременно только одним читателем.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ПЛЮС. Документ предлагается читателю без возможностей копирования и печати.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этих основных моментах и базируется работа электронного абонемента, который по своей сути является той же книговыдачей экземпляров изданий, но выполняемой в веб-среде.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хочется отметить, что в 202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году Международная библиотечная ассоциация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IFLA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ИФЛА опубликовала заявление о контролируемой цифровой аренде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(CDL)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заявлении были еще раз полностью подтверждены принципы, на которых функционирует Электронный абонемент ЦНМБ.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6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5111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реализации ЭА мы смогли поддержать спрос нашими ресурсами и он продолжает держатся на уровне и даже немного расти,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то что мы не занимаемся маркетингом и продвижением нашего абонемента,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свидетельствует о том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данная технология востребована и действительно выполняет существенную роль в обеспечении возможности читателям получать необходимый им сервис,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тратя время на очное посещение библиотеки. На данном слайде приведена тенденция изменения заказов через ЭА.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Обращаем внимание, что здесь речь идет только о заказах, сделанных через электронный абонемент.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Заказы на традиционную книговыдачу мы сейчас не рассматриваем.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Самые высокие показатели были достигнуты в 2019 году в 20 году из-за того что библиотека была закрыта заказы у пали но у же в 21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году  количество заказов восстановилось.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7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1319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несомненным плюсом оказалось то, то для работы в модуле электронный абонемент в библиотеке установлена единая информационная платформа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 технологическим элементом реализации является то, что ЭА работает в единой системе книговыдачи. В ЦНМБ уже используется модуль Циркуляция, и для работы с электронным абонементом сотрудникам не пришлось осваивать принципиально новый интерфейс книговыдачи.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Основополагающая же особенность заключается в том, что ЭА обеспечивает заказ и предоставление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доступа через Интернет к любым ресурсам библиотеки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принципу «один экземпляр в одни руки».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Используемая для создания временного электронного экземпляра технология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FlippingBook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 временное защищенное изображение экземпляра, которое  публикуется в Интернете в защищенном формате и доступно только через заказ.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Единственное чем пришлось обзавестись библиотеке это АПК для сканирования и набрать штат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недостающих специалистов или переобучить имеющихся.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8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0527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Труды сотрудников </a:t>
            </a:r>
            <a:r>
              <a:rPr lang="ru-RU" dirty="0" err="1"/>
              <a:t>Сеченовского</a:t>
            </a:r>
            <a:r>
              <a:rPr lang="ru-RU" dirty="0"/>
              <a:t> университета являются неотъемлемая частью всемирной системы научных коммуникаций. Поэтому нами был реализован и пока внедрен в тестовую эксплуатацию пилотный проект Репозитория СУ. Данный проект предполагает создание Реестра трудов всех сотрудников университета с возможностью коммуникации с российскими и международными библиографическими и реферативными информационными системами</a:t>
            </a:r>
            <a:r>
              <a:rPr lang="ru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  <a:latin typeface="Corbel"/>
              </a:rPr>
              <a:pPr/>
              <a:t>9</a:t>
            </a:fld>
            <a:endParaRPr lang="en-US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1264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4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3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93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2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Альтернатив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2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263050"/>
                </a:solidFill>
              </a:rPr>
              <a:t>08.09.2016</a:t>
            </a:r>
            <a:endParaRPr>
              <a:solidFill>
                <a:srgbClr val="263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7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263050"/>
                </a:solidFill>
              </a:rPr>
              <a:t>08.09.2016</a:t>
            </a:r>
            <a:endParaRPr>
              <a:solidFill>
                <a:srgbClr val="26305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46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09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Альтернатив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24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263050"/>
                </a:solidFill>
              </a:rPr>
              <a:t>08.09.2016</a:t>
            </a:r>
            <a:endParaRPr>
              <a:solidFill>
                <a:srgbClr val="263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263050"/>
                </a:solidFill>
              </a:rPr>
              <a:t>08.09.2016</a:t>
            </a:r>
            <a:endParaRPr>
              <a:solidFill>
                <a:srgbClr val="26305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E5E8E8"/>
                </a:solidFill>
              </a:rPr>
              <a:t>08.09.2016</a:t>
            </a:r>
            <a:endParaRPr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6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6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3E1F-DFD5-4E69-8BDF-6CBBC477C50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11DD-D80C-4AD9-83CE-A9A944E4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  <a:p>
            <a:pPr lvl="5" rtl="0"/>
            <a:r>
              <a:t>Шестой</a:t>
            </a:r>
          </a:p>
          <a:p>
            <a:pPr lvl="6" rtl="0"/>
            <a:r>
              <a:t>Седьмой</a:t>
            </a:r>
          </a:p>
          <a:p>
            <a:pPr lvl="7" rtl="0"/>
            <a:r>
              <a:t>Восьмой</a:t>
            </a:r>
          </a:p>
          <a:p>
            <a:pPr lvl="8" rtl="0"/>
            <a:r>
              <a:t>Девятый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E5E8E8"/>
                </a:solidFill>
              </a:rPr>
              <a:t>08.09.2016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srgbClr val="E5E8E8"/>
                </a:solidFill>
              </a:rPr>
              <a:pPr/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  <a:p>
            <a:pPr lvl="5" rtl="0"/>
            <a:r>
              <a:t>Шестой</a:t>
            </a:r>
          </a:p>
          <a:p>
            <a:pPr lvl="6" rtl="0"/>
            <a:r>
              <a:t>Седьмой</a:t>
            </a:r>
          </a:p>
          <a:p>
            <a:pPr lvl="7" rtl="0"/>
            <a:r>
              <a:t>Восьмой</a:t>
            </a:r>
          </a:p>
          <a:p>
            <a:pPr lvl="8" rtl="0"/>
            <a:r>
              <a:t>Девятый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E5E8E8"/>
                </a:solidFill>
              </a:rPr>
              <a:t>08.09.2016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srgbClr val="E5E8E8"/>
                </a:solidFill>
              </a:rPr>
              <a:pPr/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b="18476"/>
          <a:stretch/>
        </p:blipFill>
        <p:spPr>
          <a:xfrm>
            <a:off x="1219201" y="-1"/>
            <a:ext cx="9370422" cy="49900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885267"/>
            <a:ext cx="12192000" cy="1972733"/>
          </a:xfrm>
          <a:prstGeom prst="rect">
            <a:avLst/>
          </a:prstGeom>
          <a:gradFill>
            <a:gsLst>
              <a:gs pos="0">
                <a:srgbClr val="263050"/>
              </a:gs>
              <a:gs pos="96000">
                <a:schemeClr val="accent5">
                  <a:lumMod val="75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7150" dist="19050" dir="5400000" algn="ctr" rotWithShape="0">
              <a:schemeClr val="accent1">
                <a:lumMod val="50000"/>
                <a:alpha val="63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1" y="4565134"/>
            <a:ext cx="12192001" cy="1747684"/>
          </a:xfrm>
        </p:spPr>
        <p:txBody>
          <a:bodyPr rtlCol="0"/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внедрения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востребованных пользовательских сервисов и формирования ресурсов ЦНМБ ПМГМУ им. Сеченова (</a:t>
            </a:r>
            <a:r>
              <a:rPr lang="ru-RU" sz="3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Сеченовский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университет)</a:t>
            </a:r>
            <a:endParaRPr lang="ru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503" y="644828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Маврин Ю.В.</a:t>
            </a:r>
          </a:p>
        </p:txBody>
      </p:sp>
    </p:spTree>
    <p:extLst>
      <p:ext uri="{BB962C8B-B14F-4D97-AF65-F5344CB8AC3E}">
        <p14:creationId xmlns:p14="http://schemas.microsoft.com/office/powerpoint/2010/main" val="338621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6587"/>
            <a:ext cx="9784080" cy="1141984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решаемые в рамках создания репозитория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069101"/>
            <a:ext cx="9509760" cy="4127627"/>
          </a:xfrm>
        </p:spPr>
        <p:txBody>
          <a:bodyPr rtlCol="0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всех сотрудников университета инструментарием для: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каждого сотрудника его публикационной деятельности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актуальных направлений развития научной деятельности университета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обмена и научной коммуникации между специалистами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медицины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стратегических планов и направлений развития в области научной деятельности для университета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9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57F9-D243-4A0C-B446-5A6AD6E2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208398"/>
            <a:ext cx="10698480" cy="6869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формы представления данных Репозитория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C6BA7E-5A8E-4AD2-8691-CC8E73BA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" y="943133"/>
            <a:ext cx="9509760" cy="5652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9B742-22D5-4302-A3C7-916B9C89B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943133"/>
            <a:ext cx="5800725" cy="5663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13C012-3799-4929-8A76-B71766F78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650" y="895350"/>
            <a:ext cx="6067425" cy="56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9270"/>
            <a:ext cx="9144000" cy="3487380"/>
          </a:xfrm>
        </p:spPr>
        <p:txBody>
          <a:bodyPr rtlCol="0"/>
          <a:lstStyle/>
          <a:p>
            <a:pPr>
              <a:buClr>
                <a:srgbClr val="023F7E"/>
              </a:buClr>
            </a:pP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коммуникации </a:t>
            </a:r>
            <a:b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 о жизни  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14632" y="5067300"/>
            <a:ext cx="11552903" cy="940210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цифровизации ЦНМБ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7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9784080" cy="1167384"/>
          </a:xfrm>
        </p:spPr>
        <p:txBody>
          <a:bodyPr rtlCol="0"/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свойства российской системы научной коммуникации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Science</a:t>
            </a:r>
            <a:endParaRPr lang="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069101"/>
            <a:ext cx="9509760" cy="4127627"/>
          </a:xfr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обмена публикациями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ученых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национального репозитория «Российская медицина»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публикаций и авторов с внешними отечественным и зарубежным базами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навигации и сбора дополнительной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сервисы для анализа, прогноза и планирования перспективных направлений исследования (фронтов)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тематических областях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Возможность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международных научных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0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58800"/>
            <a:ext cx="9784080" cy="718457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создания информационной платформы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069101"/>
            <a:ext cx="9509760" cy="4127627"/>
          </a:xfrm>
        </p:spPr>
        <p:txBody>
          <a:bodyPr rtlCol="0">
            <a:normAutofit lnSpcReduction="10000"/>
          </a:bodyPr>
          <a:lstStyle/>
          <a:p>
            <a:pPr marL="358775" lvl="2" indent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адаптивной модели связанных метаданных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(LOD)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сбора публикаций 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Engineering)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обогащение данных модели из внешних источников 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каталогизации в модели связанных данных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(LOD)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2" indent="-268288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предметизация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классификация  публикаций на основе энциклопедии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/ИИ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79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19" y="467360"/>
            <a:ext cx="10415451" cy="1233424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разработанной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платформы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96EAF3D4-9C1D-46F6-81A2-329F8C90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загружены архивы пяти журналов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английская версия из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 г., 160 выпусков,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3789 статей)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2017 года, 20 выпусков 158 статей)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Ангиология и сосудистая хирургия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гг., 4 выпуска,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1998 г., 134 выпуска, 2606 статей)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Гастроэнтерология, гепатология, колопроктология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2016 г.,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362 выпуска, 7010 статей.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6587"/>
            <a:ext cx="9784080" cy="633908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Экранная форма представления ресурса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5A53B-31D4-41F4-BED8-DBB8EE0390ED}"/>
              </a:ext>
            </a:extLst>
          </p:cNvPr>
          <p:cNvSpPr txBox="1"/>
          <p:nvPr/>
        </p:nvSpPr>
        <p:spPr>
          <a:xfrm>
            <a:off x="3424517" y="4912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A50E2-5337-4EC7-A920-C658E680C67A}"/>
              </a:ext>
            </a:extLst>
          </p:cNvPr>
          <p:cNvSpPr txBox="1"/>
          <p:nvPr/>
        </p:nvSpPr>
        <p:spPr>
          <a:xfrm>
            <a:off x="4491317" y="4975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B0F4BD-8755-42D4-AE30-7C30A809B023}"/>
              </a:ext>
            </a:extLst>
          </p:cNvPr>
          <p:cNvPicPr/>
          <p:nvPr/>
        </p:nvPicPr>
        <p:blipFill>
          <a:blip r:embed="rId3"/>
          <a:srcRect l="79873" t="36139" r="1710" b="30033"/>
          <a:stretch>
            <a:fillRect/>
          </a:stretch>
        </p:blipFill>
        <p:spPr bwMode="auto">
          <a:xfrm>
            <a:off x="10029826" y="1371600"/>
            <a:ext cx="2162174" cy="23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9">
            <a:extLst>
              <a:ext uri="{FF2B5EF4-FFF2-40B4-BE49-F238E27FC236}">
                <a16:creationId xmlns:a16="http://schemas.microsoft.com/office/drawing/2014/main" id="{B5AF9588-DA15-43B3-AF10-3A0B872B1E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 l="14400" t="9592" r="25768" b="14846"/>
          <a:stretch>
            <a:fillRect/>
          </a:stretch>
        </p:blipFill>
        <p:spPr bwMode="auto">
          <a:xfrm>
            <a:off x="165647" y="1183554"/>
            <a:ext cx="9972675" cy="532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2 13">
            <a:extLst>
              <a:ext uri="{FF2B5EF4-FFF2-40B4-BE49-F238E27FC236}">
                <a16:creationId xmlns:a16="http://schemas.microsoft.com/office/drawing/2014/main" id="{374D2103-CE40-4865-B6A0-35C289A8D43F}"/>
              </a:ext>
            </a:extLst>
          </p:cNvPr>
          <p:cNvSpPr/>
          <p:nvPr/>
        </p:nvSpPr>
        <p:spPr>
          <a:xfrm>
            <a:off x="6238876" y="2176463"/>
            <a:ext cx="3419475" cy="390525"/>
          </a:xfrm>
          <a:prstGeom prst="borderCallout2">
            <a:avLst>
              <a:gd name="adj1" fmla="val 49496"/>
              <a:gd name="adj2" fmla="val -13"/>
              <a:gd name="adj3" fmla="val 18750"/>
              <a:gd name="adj4" fmla="val -16667"/>
              <a:gd name="adj5" fmla="val 28152"/>
              <a:gd name="adj6" fmla="val -1490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АФФИЛЯЦИИ ОРГАНИЗАЦИИ </a:t>
            </a:r>
          </a:p>
        </p:txBody>
      </p:sp>
      <p:sp>
        <p:nvSpPr>
          <p:cNvPr id="17" name="Выноска 2 15">
            <a:extLst>
              <a:ext uri="{FF2B5EF4-FFF2-40B4-BE49-F238E27FC236}">
                <a16:creationId xmlns:a16="http://schemas.microsoft.com/office/drawing/2014/main" id="{031902E7-8163-4D3C-A324-48858FECB961}"/>
              </a:ext>
            </a:extLst>
          </p:cNvPr>
          <p:cNvSpPr/>
          <p:nvPr/>
        </p:nvSpPr>
        <p:spPr>
          <a:xfrm>
            <a:off x="6648450" y="1019175"/>
            <a:ext cx="638175" cy="3333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838"/>
              <a:gd name="adj6" fmla="val -2935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2 16">
            <a:extLst>
              <a:ext uri="{FF2B5EF4-FFF2-40B4-BE49-F238E27FC236}">
                <a16:creationId xmlns:a16="http://schemas.microsoft.com/office/drawing/2014/main" id="{06BB55F2-D8FF-4A1B-BF83-415E515A4841}"/>
              </a:ext>
            </a:extLst>
          </p:cNvPr>
          <p:cNvSpPr/>
          <p:nvPr/>
        </p:nvSpPr>
        <p:spPr>
          <a:xfrm>
            <a:off x="4676049" y="1721582"/>
            <a:ext cx="3626122" cy="3693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315"/>
              <a:gd name="adj6" fmla="val -347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АВТОРАХ</a:t>
            </a:r>
          </a:p>
        </p:txBody>
      </p:sp>
      <p:sp>
        <p:nvSpPr>
          <p:cNvPr id="19" name="Выноска 2 17">
            <a:extLst>
              <a:ext uri="{FF2B5EF4-FFF2-40B4-BE49-F238E27FC236}">
                <a16:creationId xmlns:a16="http://schemas.microsoft.com/office/drawing/2014/main" id="{7BC0BBFC-CACB-4421-9223-AE02F36BBBB0}"/>
              </a:ext>
            </a:extLst>
          </p:cNvPr>
          <p:cNvSpPr/>
          <p:nvPr/>
        </p:nvSpPr>
        <p:spPr>
          <a:xfrm>
            <a:off x="6410325" y="2667000"/>
            <a:ext cx="3248026" cy="295275"/>
          </a:xfrm>
          <a:prstGeom prst="borderCallout2">
            <a:avLst>
              <a:gd name="adj1" fmla="val 71131"/>
              <a:gd name="adj2" fmla="val 102125"/>
              <a:gd name="adj3" fmla="val 37798"/>
              <a:gd name="adj4" fmla="val 106209"/>
              <a:gd name="adj5" fmla="val -190806"/>
              <a:gd name="adj6" fmla="val 1155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публикацию в Базах</a:t>
            </a:r>
          </a:p>
        </p:txBody>
      </p:sp>
      <p:sp>
        <p:nvSpPr>
          <p:cNvPr id="20" name="Выноска 2 18">
            <a:extLst>
              <a:ext uri="{FF2B5EF4-FFF2-40B4-BE49-F238E27FC236}">
                <a16:creationId xmlns:a16="http://schemas.microsoft.com/office/drawing/2014/main" id="{06D23CE8-0F72-4198-A72E-B0DBC2755AE0}"/>
              </a:ext>
            </a:extLst>
          </p:cNvPr>
          <p:cNvSpPr/>
          <p:nvPr/>
        </p:nvSpPr>
        <p:spPr>
          <a:xfrm>
            <a:off x="2990850" y="923924"/>
            <a:ext cx="1971675" cy="304801"/>
          </a:xfrm>
          <a:prstGeom prst="borderCallout2">
            <a:avLst>
              <a:gd name="adj1" fmla="val 30945"/>
              <a:gd name="adj2" fmla="val -3985"/>
              <a:gd name="adj3" fmla="val 48018"/>
              <a:gd name="adj4" fmla="val -30222"/>
              <a:gd name="adj5" fmla="val 141001"/>
              <a:gd name="adj6" fmla="val -747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ЖУРНАЛА</a:t>
            </a:r>
          </a:p>
        </p:txBody>
      </p:sp>
      <p:sp>
        <p:nvSpPr>
          <p:cNvPr id="21" name="Выноска 2 19">
            <a:extLst>
              <a:ext uri="{FF2B5EF4-FFF2-40B4-BE49-F238E27FC236}">
                <a16:creationId xmlns:a16="http://schemas.microsoft.com/office/drawing/2014/main" id="{54D849E1-2F69-4825-8675-11D6FA4D9CD5}"/>
              </a:ext>
            </a:extLst>
          </p:cNvPr>
          <p:cNvSpPr/>
          <p:nvPr/>
        </p:nvSpPr>
        <p:spPr>
          <a:xfrm>
            <a:off x="8515351" y="6107905"/>
            <a:ext cx="1409700" cy="304801"/>
          </a:xfrm>
          <a:prstGeom prst="borderCallout2">
            <a:avLst>
              <a:gd name="adj1" fmla="val 30945"/>
              <a:gd name="adj2" fmla="val -3985"/>
              <a:gd name="adj3" fmla="val 48018"/>
              <a:gd name="adj4" fmla="val -30222"/>
              <a:gd name="adj5" fmla="val 53501"/>
              <a:gd name="adj6" fmla="val -1231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Выноска 2 20">
            <a:extLst>
              <a:ext uri="{FF2B5EF4-FFF2-40B4-BE49-F238E27FC236}">
                <a16:creationId xmlns:a16="http://schemas.microsoft.com/office/drawing/2014/main" id="{D8229F81-6025-4F13-BE7D-24C9B5C12A60}"/>
              </a:ext>
            </a:extLst>
          </p:cNvPr>
          <p:cNvSpPr/>
          <p:nvPr/>
        </p:nvSpPr>
        <p:spPr>
          <a:xfrm>
            <a:off x="10248900" y="4362450"/>
            <a:ext cx="1457325" cy="8667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2521"/>
              <a:gd name="adj6" fmla="val -147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на двух языках</a:t>
            </a:r>
          </a:p>
        </p:txBody>
      </p:sp>
    </p:spTree>
    <p:extLst>
      <p:ext uri="{BB962C8B-B14F-4D97-AF65-F5344CB8AC3E}">
        <p14:creationId xmlns:p14="http://schemas.microsoft.com/office/powerpoint/2010/main" val="7809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283614"/>
            <a:ext cx="9758680" cy="487911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ресурса (список литературы)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9B548-B8C5-4B6E-9874-E2F0EEA92F63}"/>
              </a:ext>
            </a:extLst>
          </p:cNvPr>
          <p:cNvPicPr/>
          <p:nvPr/>
        </p:nvPicPr>
        <p:blipFill>
          <a:blip r:embed="rId3"/>
          <a:srcRect l="14168" t="9613" r="13995" b="20123"/>
          <a:stretch>
            <a:fillRect/>
          </a:stretch>
        </p:blipFill>
        <p:spPr bwMode="auto">
          <a:xfrm>
            <a:off x="304800" y="904874"/>
            <a:ext cx="115824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 2 21">
            <a:extLst>
              <a:ext uri="{FF2B5EF4-FFF2-40B4-BE49-F238E27FC236}">
                <a16:creationId xmlns:a16="http://schemas.microsoft.com/office/drawing/2014/main" id="{669D7D37-3050-4FE7-B888-557E65038A58}"/>
              </a:ext>
            </a:extLst>
          </p:cNvPr>
          <p:cNvSpPr/>
          <p:nvPr/>
        </p:nvSpPr>
        <p:spPr>
          <a:xfrm>
            <a:off x="10277475" y="1276351"/>
            <a:ext cx="1457325" cy="3686174"/>
          </a:xfrm>
          <a:prstGeom prst="borderCallout2">
            <a:avLst>
              <a:gd name="adj1" fmla="val -568"/>
              <a:gd name="adj2" fmla="val -3104"/>
              <a:gd name="adj3" fmla="val -568"/>
              <a:gd name="adj4" fmla="val -19281"/>
              <a:gd name="adj5" fmla="val 110358"/>
              <a:gd name="adj6" fmla="val -212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со ссылками на полный текст</a:t>
            </a:r>
          </a:p>
        </p:txBody>
      </p:sp>
      <p:sp>
        <p:nvSpPr>
          <p:cNvPr id="10" name="Выноска 2 22">
            <a:extLst>
              <a:ext uri="{FF2B5EF4-FFF2-40B4-BE49-F238E27FC236}">
                <a16:creationId xmlns:a16="http://schemas.microsoft.com/office/drawing/2014/main" id="{3A503832-0945-4EC0-B1C0-DE7B9761856C}"/>
              </a:ext>
            </a:extLst>
          </p:cNvPr>
          <p:cNvSpPr/>
          <p:nvPr/>
        </p:nvSpPr>
        <p:spPr>
          <a:xfrm>
            <a:off x="8391525" y="5514975"/>
            <a:ext cx="676275" cy="4381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695"/>
              <a:gd name="adj6" fmla="val -8414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0934"/>
            <a:ext cx="9784080" cy="532384"/>
          </a:xfrm>
        </p:spPr>
        <p:txBody>
          <a:bodyPr rtlCol="0">
            <a:noAutofit/>
          </a:bodyPr>
          <a:lstStyle/>
          <a:p>
            <a:pPr rtl="0"/>
            <a:r>
              <a:rPr lang="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47826"/>
            <a:ext cx="9509760" cy="3848100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Э</a:t>
            </a:r>
            <a:r>
              <a:rPr lang="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лектронн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ый</a:t>
            </a:r>
            <a:r>
              <a:rPr lang="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абонемент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ЦНМБ 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Сеченовского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университета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Репозиторий трудов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Сеченовского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Университета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Информационная система коммуникации «Наук о жизни»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5236" y="-1785847"/>
            <a:ext cx="6180458" cy="103427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183" y="5438776"/>
            <a:ext cx="9932486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0934"/>
            <a:ext cx="9784080" cy="532384"/>
          </a:xfrm>
        </p:spPr>
        <p:txBody>
          <a:bodyPr rtlCol="0">
            <a:noAutofit/>
          </a:bodyPr>
          <a:lstStyle/>
          <a:p>
            <a:pPr rtl="0"/>
            <a:r>
              <a:rPr lang="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47826"/>
            <a:ext cx="9509760" cy="3848100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Э</a:t>
            </a:r>
            <a:r>
              <a:rPr lang="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лектронн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ый</a:t>
            </a:r>
            <a:r>
              <a:rPr lang="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абонемент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ЦНМБ 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Сеченовского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университета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Репозиторий трудов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Сеченовского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Университета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Информационная система коммуникации «Наук о жизни»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89270"/>
            <a:ext cx="10153650" cy="2667000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абонемент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ЦНМБ 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</a:t>
            </a:r>
            <a:endParaRPr lang="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14632" y="3810000"/>
            <a:ext cx="11552903" cy="2197510"/>
          </a:xfrm>
        </p:spPr>
        <p:txBody>
          <a:bodyPr rtlCol="0"/>
          <a:lstStyle/>
          <a:p>
            <a:pPr lvl="0"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онлайн-доступа к документам с ограниченным количеством экземпляров по принципу «один экземпляр в одни руки».</a:t>
            </a:r>
          </a:p>
          <a:p>
            <a:pPr lvl="0" rtl="0"/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бумажных книг и журналов в электронном виде </a:t>
            </a:r>
          </a:p>
          <a:p>
            <a:pPr lvl="0"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временного пользования в интернете </a:t>
            </a:r>
          </a:p>
          <a:p>
            <a:pPr lvl="0"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соблюдением всех норм российского законодательства об авторском праве.</a:t>
            </a:r>
          </a:p>
        </p:txBody>
      </p:sp>
    </p:spTree>
    <p:extLst>
      <p:ext uri="{BB962C8B-B14F-4D97-AF65-F5344CB8AC3E}">
        <p14:creationId xmlns:p14="http://schemas.microsoft.com/office/powerpoint/2010/main" val="35877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6587"/>
            <a:ext cx="9784080" cy="1141984"/>
          </a:xfrm>
        </p:spPr>
        <p:txBody>
          <a:bodyPr rtlCol="0"/>
          <a:lstStyle/>
          <a:p>
            <a:pPr rtl="0"/>
            <a:r>
              <a:rPr lang="ru" dirty="0"/>
              <a:t>Цель </a:t>
            </a:r>
            <a:r>
              <a:rPr lang="ru-RU" dirty="0"/>
              <a:t>внедрения</a:t>
            </a:r>
            <a:r>
              <a:rPr lang="ru" dirty="0"/>
              <a:t> технологии ЭБА </a:t>
            </a:r>
            <a:r>
              <a:rPr lang="ru-RU" dirty="0"/>
              <a:t>в ЦНМБ</a:t>
            </a:r>
            <a:endParaRPr lang="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069101"/>
            <a:ext cx="9509760" cy="4127627"/>
          </a:xfrm>
        </p:spPr>
        <p:txBody>
          <a:bodyPr rtlCol="0">
            <a:normAutofit/>
          </a:bodyPr>
          <a:lstStyle/>
          <a:p>
            <a:r>
              <a:rPr lang="ru-RU" sz="2400" dirty="0"/>
              <a:t>Обеспечение библиотеки инструментарием для: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предоставления читателям удаленного (онлайн) доступа через интернет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к любому документу из фондов библиотеки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в течение ограниченного времени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с соблюдением всех норм российского законодательства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7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6587"/>
            <a:ext cx="9784080" cy="1141984"/>
          </a:xfrm>
        </p:spPr>
        <p:txBody>
          <a:bodyPr rtlCol="0"/>
          <a:lstStyle/>
          <a:p>
            <a:pPr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технологии ЭБА положениям ГК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международным принципам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(CDL)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069101"/>
            <a:ext cx="9509760" cy="4127627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 ст.1270 ГК РФ: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считается воспроизведением краткосрочная запись произведения, которая носит временный характер и составляет неотъемлемую и существенную часть технологического процесса, имеющего единственной целью – осуществление информационным посредником между третьими лицами передачи произведения в информационно-телекоммуникационной сети, при условии, что такая запись не имеет самостоятельного экономического значения.»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не использует экземпляры документов, как объекты товарно-денежных отношений.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не отчуждает экземпляр документа. Читателю передается лишь изображение экземпляра.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ЭБА не приводит к увеличению числа экземпляров.</a:t>
            </a:r>
          </a:p>
        </p:txBody>
      </p:sp>
    </p:spTree>
    <p:extLst>
      <p:ext uri="{BB962C8B-B14F-4D97-AF65-F5344CB8AC3E}">
        <p14:creationId xmlns:p14="http://schemas.microsoft.com/office/powerpoint/2010/main" val="64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6587"/>
            <a:ext cx="9784080" cy="1141984"/>
          </a:xfrm>
        </p:spPr>
        <p:txBody>
          <a:bodyPr rtlCol="0"/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технологии ЭБА положениям ГК РФ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международным принципам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(CDL)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069101"/>
            <a:ext cx="9509760" cy="4127627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 ст.1275 ГК РФ: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«Библиотеки при отсутствии цели извлечения прибыли вправе без согласия автора или иного правообладателя и без выплаты вознаграждения предоставлять во временное безвозмездное пользование оригиналы или экземпляры произведений, правомерно введенные в гражданский оборот.»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 произведения, хранящегося в библиотеке, в любой материальной форме используется одновременно только одним читателем.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создания копии документа в электронной форме.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принцип работы электронного библиотечного абонемента.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ЭБА полностью соответствует рекомендациям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IFLA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Digital Lending.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051" y="262532"/>
            <a:ext cx="10419632" cy="690369"/>
          </a:xfrm>
        </p:spPr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числа заказов через ЭБА ЦНМБ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55893"/>
              </p:ext>
            </p:extLst>
          </p:nvPr>
        </p:nvGraphicFramePr>
        <p:xfrm>
          <a:off x="159658" y="1190171"/>
          <a:ext cx="11727542" cy="540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9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6587"/>
            <a:ext cx="9784080" cy="1141984"/>
          </a:xfrm>
        </p:spPr>
        <p:txBody>
          <a:bodyPr rtlCol="0"/>
          <a:lstStyle/>
          <a:p>
            <a:pPr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используемые в ЭБА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069101"/>
            <a:ext cx="9509760" cy="4127627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информационная платформа для учреждений культуры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OPAC-Global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ЭБА является дополнительным модулем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OPAC-Global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единой системе книговыдачи,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не требуется осваивать новые интерфейсы.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FlippingBook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и программное обеспечение для оцифровки и распознавания образов.</a:t>
            </a:r>
          </a:p>
        </p:txBody>
      </p:sp>
    </p:spTree>
    <p:extLst>
      <p:ext uri="{BB962C8B-B14F-4D97-AF65-F5344CB8AC3E}">
        <p14:creationId xmlns:p14="http://schemas.microsoft.com/office/powerpoint/2010/main" val="23205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9270"/>
            <a:ext cx="9144000" cy="2667000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Репозиторий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</a:t>
            </a:r>
            <a:endParaRPr lang="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14632" y="3810000"/>
            <a:ext cx="11552903" cy="2197510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- неотъемлемая часть всемирной системы научных коммуникаций.</a:t>
            </a:r>
          </a:p>
          <a:p>
            <a:pPr lvl="0" rtl="0"/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трудов всех сотрудников университета с возможностью коммуникации с российскими и международными библиографическими и реферативными информационными системами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3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ие полосы 16 х 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2_TF03417271" id="{1368CD54-6E68-4BBF-9937-7C97D2EAA555}" vid="{6B86EDCE-2976-4EA4-BD4D-B4DF07438014}"/>
    </a:ext>
  </a:extLst>
</a:theme>
</file>

<file path=ppt/theme/theme3.xml><?xml version="1.0" encoding="utf-8"?>
<a:theme xmlns:a="http://schemas.openxmlformats.org/drawingml/2006/main" name="1_Синие полосы 16 х 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2_TF03417271" id="{1368CD54-6E68-4BBF-9937-7C97D2EAA555}" vid="{6B86EDCE-2976-4EA4-BD4D-B4DF0743801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11190</TotalTime>
  <Words>2156</Words>
  <Application>Microsoft Office PowerPoint</Application>
  <PresentationFormat>Широкоэкранный</PresentationFormat>
  <Paragraphs>207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Euphemia</vt:lpstr>
      <vt:lpstr>Times New Roman</vt:lpstr>
      <vt:lpstr>Wingdings</vt:lpstr>
      <vt:lpstr>Тема Office</vt:lpstr>
      <vt:lpstr>Синие полосы 16 х 9</vt:lpstr>
      <vt:lpstr>1_Синие полосы 16 х 9</vt:lpstr>
      <vt:lpstr>Опыт внедрения востребованных пользовательских сервисов и формирования ресурсов ЦНМБ ПМГМУ им. Сеченова (Сеченовский университет)</vt:lpstr>
      <vt:lpstr>Содержание презентации:</vt:lpstr>
      <vt:lpstr>Электронный абонемент ЦНМБ  Сеченовского Университета</vt:lpstr>
      <vt:lpstr>Цель внедрения технологии ЭБА в ЦНМБ</vt:lpstr>
      <vt:lpstr>Соответствие технологии ЭБА положениям ГК РФ и международным принципам (CDL)</vt:lpstr>
      <vt:lpstr>Соответствие технологии ЭБА положениям ГК РФ и международным принципам (CDL)</vt:lpstr>
      <vt:lpstr>Динамика изменения числа заказов через ЭБА ЦНМБ</vt:lpstr>
      <vt:lpstr>Технологии, используемые в ЭБА</vt:lpstr>
      <vt:lpstr>Репозиторий Сеченовского Университета</vt:lpstr>
      <vt:lpstr>Цели и задачи решаемые в рамках создания репозитория Сеченовского университета</vt:lpstr>
      <vt:lpstr>Визуальные формы представления данных Репозитория</vt:lpstr>
      <vt:lpstr>Информационная система коммуникации  Наук о жизни  </vt:lpstr>
      <vt:lpstr>Ожидаемые свойства российской системы научной коммуникации Life Science</vt:lpstr>
      <vt:lpstr>Задачи создания информационной платформы</vt:lpstr>
      <vt:lpstr>Характеристики разработанной экспериментальной платформы</vt:lpstr>
      <vt:lpstr>Экранная форма представления ресурса</vt:lpstr>
      <vt:lpstr>Описание ресурса (список литературы)</vt:lpstr>
      <vt:lpstr>Содержание презентации: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</dc:title>
  <dc:creator>Елена Иванова</dc:creator>
  <cp:lastModifiedBy>Маврин</cp:lastModifiedBy>
  <cp:revision>99</cp:revision>
  <dcterms:created xsi:type="dcterms:W3CDTF">2021-03-03T11:06:05Z</dcterms:created>
  <dcterms:modified xsi:type="dcterms:W3CDTF">2022-06-23T06:14:16Z</dcterms:modified>
</cp:coreProperties>
</file>