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sldIdLst>
    <p:sldId id="256" r:id="rId2"/>
    <p:sldId id="283" r:id="rId3"/>
    <p:sldId id="284" r:id="rId4"/>
    <p:sldId id="257" r:id="rId5"/>
    <p:sldId id="275" r:id="rId6"/>
    <p:sldId id="287" r:id="rId7"/>
    <p:sldId id="259" r:id="rId8"/>
    <p:sldId id="260" r:id="rId9"/>
    <p:sldId id="285" r:id="rId10"/>
    <p:sldId id="286" r:id="rId11"/>
    <p:sldId id="261" r:id="rId12"/>
    <p:sldId id="262" r:id="rId13"/>
    <p:sldId id="288" r:id="rId14"/>
    <p:sldId id="280" r:id="rId15"/>
    <p:sldId id="263" r:id="rId16"/>
    <p:sldId id="264" r:id="rId17"/>
    <p:sldId id="281" r:id="rId18"/>
    <p:sldId id="265" r:id="rId19"/>
    <p:sldId id="266" r:id="rId20"/>
    <p:sldId id="267" r:id="rId21"/>
    <p:sldId id="269" r:id="rId22"/>
    <p:sldId id="282" r:id="rId23"/>
    <p:sldId id="268" r:id="rId24"/>
    <p:sldId id="270" r:id="rId25"/>
    <p:sldId id="272" r:id="rId26"/>
  </p:sldIdLst>
  <p:sldSz cx="10547350" cy="68405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 snapToObjects="1">
      <p:cViewPr varScale="1">
        <p:scale>
          <a:sx n="117" d="100"/>
          <a:sy n="117" d="100"/>
        </p:scale>
        <p:origin x="-918" y="-96"/>
      </p:cViewPr>
      <p:guideLst>
        <p:guide orient="horz" pos="2154"/>
        <p:guide pos="332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82809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AC776B13-8D7F-6340-8216-FCF0084869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075" y="855460"/>
            <a:ext cx="9855200" cy="53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123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495552F9-1A97-C441-84D3-A9A02700D3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2425" y="1959769"/>
            <a:ext cx="9842500" cy="2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7755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C9049CEA-2C45-C948-A2FF-BB1D9E2264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775" y="966068"/>
            <a:ext cx="9829800" cy="5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3431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E7053F2A-762C-C043-9B8F-EE830AD87F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2425" y="798162"/>
            <a:ext cx="9842500" cy="5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5704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BE46E976-6712-C944-A5AE-6E28B4776D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775" y="842759"/>
            <a:ext cx="98298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4668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E534F077-F381-4F48-A3AC-1438FA8D19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775" y="823710"/>
            <a:ext cx="982980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7187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B31328E3-CFB0-E24F-A774-3E0E0614FB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3711" y="1225016"/>
            <a:ext cx="8219927" cy="486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8432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C0B11EFC-E33F-BD47-A8A1-F8A99DADA6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2975" y="1054821"/>
            <a:ext cx="8661400" cy="51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09655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11ED7218-DEF3-3C41-AEAC-41015D1611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775" y="1135451"/>
            <a:ext cx="98298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04374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D1730130-E9A2-5B46-B277-7DA5A19D1B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825" y="1133087"/>
            <a:ext cx="9791700" cy="58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2992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24816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ipod&#10;&#10;Description générée automatiquement">
            <a:extLst>
              <a:ext uri="{FF2B5EF4-FFF2-40B4-BE49-F238E27FC236}">
                <a16:creationId xmlns:a16="http://schemas.microsoft.com/office/drawing/2014/main" xmlns="" id="{84F9DC48-3089-1F45-B050-8A4622ED74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5825" y="1147707"/>
            <a:ext cx="8775700" cy="48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91549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59C6DFD5-47DA-1A43-966F-35C6166192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775" y="793879"/>
            <a:ext cx="9829800" cy="54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53515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683D946C-E373-D24C-9367-B819F1074A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775" y="1010518"/>
            <a:ext cx="9829800" cy="53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64930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F4404030-E517-A64D-B16A-EAD1A8BECA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775" y="1018640"/>
            <a:ext cx="98298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49955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EBB60FDB-CB21-6442-B6C9-0B753C20CE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0675" y="1114333"/>
            <a:ext cx="9906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0892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63B5718A-2628-7143-BD16-FB4E0AD3E1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125" y="1063385"/>
            <a:ext cx="98171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50733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0CC0687F-D433-EE4C-8DAF-C09E63BFE9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775" y="1292871"/>
            <a:ext cx="98298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0392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xmlns="" id="{B4CFDE60-7DAD-DD4E-8762-52F6D0A5DE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6875" y="1016573"/>
            <a:ext cx="9753600" cy="516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8479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FD51FD47-8407-3049-97E7-2DE16D8F3E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3375" y="1095283"/>
            <a:ext cx="9880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35245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79953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6671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51C01BEF-E00C-1548-881B-4F360872F9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2425" y="1068111"/>
            <a:ext cx="9842500" cy="53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1349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intérieur, sombre, capture d’écran&#10;&#10;Description générée automatiquement">
            <a:extLst>
              <a:ext uri="{FF2B5EF4-FFF2-40B4-BE49-F238E27FC236}">
                <a16:creationId xmlns:a16="http://schemas.microsoft.com/office/drawing/2014/main" xmlns="" id="{8D209FCB-66C0-5543-8DB3-618FF2FF0A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6375" y="1066043"/>
            <a:ext cx="101346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509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DC5A8317-6077-3445-8539-574833E390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993683"/>
            <a:ext cx="9804400" cy="53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641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8013C833-0D72-564E-8B1A-D920C76CBB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4325" y="1073870"/>
            <a:ext cx="9918700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2779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2D8E471C-97E3-F843-B164-3FED8214BA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825" y="1154648"/>
            <a:ext cx="97917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0490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1B0D3446-8A3A-5649-BBFC-19E1112AA2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1010665"/>
            <a:ext cx="980440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1485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11958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8" r:id="rId3"/>
    <p:sldLayoutId id="2147483736" r:id="rId4"/>
    <p:sldLayoutId id="2147483740" r:id="rId5"/>
    <p:sldLayoutId id="2147483739" r:id="rId6"/>
    <p:sldLayoutId id="2147483737" r:id="rId7"/>
    <p:sldLayoutId id="2147483741" r:id="rId8"/>
    <p:sldLayoutId id="2147483743" r:id="rId9"/>
    <p:sldLayoutId id="2147483744" r:id="rId10"/>
    <p:sldLayoutId id="2147483747" r:id="rId11"/>
    <p:sldLayoutId id="2147483746" r:id="rId12"/>
    <p:sldLayoutId id="2147483745" r:id="rId13"/>
    <p:sldLayoutId id="2147483742" r:id="rId14"/>
    <p:sldLayoutId id="2147483761" r:id="rId15"/>
    <p:sldLayoutId id="2147483760" r:id="rId16"/>
    <p:sldLayoutId id="2147483759" r:id="rId17"/>
    <p:sldLayoutId id="2147483758" r:id="rId18"/>
    <p:sldLayoutId id="2147483756" r:id="rId19"/>
    <p:sldLayoutId id="2147483757" r:id="rId20"/>
    <p:sldLayoutId id="2147483755" r:id="rId21"/>
    <p:sldLayoutId id="2147483754" r:id="rId22"/>
    <p:sldLayoutId id="2147483753" r:id="rId23"/>
    <p:sldLayoutId id="2147483752" r:id="rId24"/>
    <p:sldLayoutId id="2147483750" r:id="rId25"/>
    <p:sldLayoutId id="2147483751" r:id="rId26"/>
    <p:sldLayoutId id="2147483749" r:id="rId27"/>
    <p:sldLayoutId id="2147483748" r:id="rId28"/>
    <p:sldLayoutId id="2147483735" r:id="rId29"/>
  </p:sldLayoutIdLst>
  <p:txStyles>
    <p:titleStyle>
      <a:lvl1pPr algn="r" defTabSz="684086" rtl="0" eaLnBrk="1" latinLnBrk="0" hangingPunct="1">
        <a:lnSpc>
          <a:spcPct val="90000"/>
        </a:lnSpc>
        <a:spcBef>
          <a:spcPct val="0"/>
        </a:spcBef>
        <a:buNone/>
        <a:defRPr sz="2793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57720" indent="-257720" algn="l" defTabSz="684086" rtl="0" eaLnBrk="1" latinLnBrk="0" hangingPunct="1">
        <a:lnSpc>
          <a:spcPct val="120000"/>
        </a:lnSpc>
        <a:spcBef>
          <a:spcPts val="748"/>
        </a:spcBef>
        <a:spcAft>
          <a:spcPts val="449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795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95013" indent="-252970" algn="l" defTabSz="684086" rtl="0" eaLnBrk="1" latinLnBrk="0" hangingPunct="1">
        <a:lnSpc>
          <a:spcPct val="120000"/>
        </a:lnSpc>
        <a:spcBef>
          <a:spcPts val="374"/>
        </a:spcBef>
        <a:spcAft>
          <a:spcPts val="449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596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41806" indent="-257720" algn="l" defTabSz="684086" rtl="0" eaLnBrk="1" latinLnBrk="0" hangingPunct="1">
        <a:lnSpc>
          <a:spcPct val="120000"/>
        </a:lnSpc>
        <a:spcBef>
          <a:spcPts val="374"/>
        </a:spcBef>
        <a:spcAft>
          <a:spcPts val="449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397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79098" indent="-252970" algn="l" defTabSz="684086" rtl="0" eaLnBrk="1" latinLnBrk="0" hangingPunct="1">
        <a:lnSpc>
          <a:spcPct val="120000"/>
        </a:lnSpc>
        <a:spcBef>
          <a:spcPts val="374"/>
        </a:spcBef>
        <a:spcAft>
          <a:spcPts val="449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97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625891" indent="-257720" algn="l" defTabSz="684086" rtl="0" eaLnBrk="1" latinLnBrk="0" hangingPunct="1">
        <a:lnSpc>
          <a:spcPct val="120000"/>
        </a:lnSpc>
        <a:spcBef>
          <a:spcPts val="374"/>
        </a:spcBef>
        <a:spcAft>
          <a:spcPts val="449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97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970166" indent="-255392" algn="l" defTabSz="684086" rtl="0" eaLnBrk="1" latinLnBrk="0" hangingPunct="1">
        <a:lnSpc>
          <a:spcPct val="120000"/>
        </a:lnSpc>
        <a:spcBef>
          <a:spcPts val="374"/>
        </a:spcBef>
        <a:spcAft>
          <a:spcPts val="449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097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34679" indent="-255392" algn="l" defTabSz="684086" rtl="0" eaLnBrk="1" latinLnBrk="0" hangingPunct="1">
        <a:lnSpc>
          <a:spcPct val="120000"/>
        </a:lnSpc>
        <a:spcBef>
          <a:spcPts val="374"/>
        </a:spcBef>
        <a:spcAft>
          <a:spcPts val="449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097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663373" indent="-255392" algn="l" defTabSz="684086" rtl="0" eaLnBrk="1" latinLnBrk="0" hangingPunct="1">
        <a:lnSpc>
          <a:spcPct val="120000"/>
        </a:lnSpc>
        <a:spcBef>
          <a:spcPts val="374"/>
        </a:spcBef>
        <a:spcAft>
          <a:spcPts val="449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097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009976" indent="-255392" algn="l" defTabSz="684086" rtl="0" eaLnBrk="1" latinLnBrk="0" hangingPunct="1">
        <a:lnSpc>
          <a:spcPct val="120000"/>
        </a:lnSpc>
        <a:spcBef>
          <a:spcPts val="374"/>
        </a:spcBef>
        <a:spcAft>
          <a:spcPts val="449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097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086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1pPr>
      <a:lvl2pPr marL="342043" algn="l" defTabSz="684086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2pPr>
      <a:lvl3pPr marL="684086" algn="l" defTabSz="684086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3pPr>
      <a:lvl4pPr marL="1026128" algn="l" defTabSz="684086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4pPr>
      <a:lvl5pPr marL="1368171" algn="l" defTabSz="684086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5pPr>
      <a:lvl6pPr marL="1710214" algn="l" defTabSz="684086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6pPr>
      <a:lvl7pPr marL="2052257" algn="l" defTabSz="684086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7pPr>
      <a:lvl8pPr marL="2394299" algn="l" defTabSz="684086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8pPr>
      <a:lvl9pPr marL="2736342" algn="l" defTabSz="684086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nctad.org/system/files/official-document/wir2021_en.pdf" TargetMode="External"/><Relationship Id="rId2" Type="http://schemas.openxmlformats.org/officeDocument/2006/relationships/hyperlink" Target="https://unctad.org/webflyer/world-investment-report-2021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E373E57-9CE4-4D1F-A561-27EE3BC02198}"/>
              </a:ext>
            </a:extLst>
          </p:cNvPr>
          <p:cNvSpPr txBox="1"/>
          <p:nvPr/>
        </p:nvSpPr>
        <p:spPr>
          <a:xfrm>
            <a:off x="760575" y="4956561"/>
            <a:ext cx="9247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INVESTING IN SUSTAINABLE RECOVERY</a:t>
            </a:r>
            <a:endParaRPr lang="x-none" sz="3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442" y="318407"/>
            <a:ext cx="104819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rgbClr val="FF0000"/>
                </a:solidFill>
              </a:rPr>
              <a:t>Презентация ежегодного доклада ЮНКТАД на </a:t>
            </a:r>
            <a:r>
              <a:rPr lang="ru-RU" sz="2200" dirty="0" err="1" smtClean="0">
                <a:solidFill>
                  <a:srgbClr val="FF0000"/>
                </a:solidFill>
              </a:rPr>
              <a:t>онлайн-площадке</a:t>
            </a:r>
            <a:r>
              <a:rPr lang="ru-RU" sz="2200" dirty="0" smtClean="0">
                <a:solidFill>
                  <a:srgbClr val="FF0000"/>
                </a:solidFill>
              </a:rPr>
              <a:t> ИНИОН РАН</a:t>
            </a:r>
            <a:endParaRPr lang="ru-RU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2927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48986"/>
            <a:ext cx="4742543" cy="3865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6543" y="-24493"/>
            <a:ext cx="5521740" cy="4090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16732" y="4330919"/>
            <a:ext cx="3441018" cy="238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96543" y="3914635"/>
            <a:ext cx="4400550" cy="280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B479433-27B7-4399-A7AB-00319BF12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46" y="1521152"/>
            <a:ext cx="9791025" cy="46830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22AA420-2825-4459-8FF3-A0DF2283E85D}"/>
              </a:ext>
            </a:extLst>
          </p:cNvPr>
          <p:cNvSpPr txBox="1"/>
          <p:nvPr/>
        </p:nvSpPr>
        <p:spPr>
          <a:xfrm>
            <a:off x="260646" y="987328"/>
            <a:ext cx="98743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0" i="0" u="none" strike="noStrike" baseline="0">
                <a:solidFill>
                  <a:srgbClr val="009978"/>
                </a:solidFill>
                <a:latin typeface="HelveticaNeueLTStd-BdCn" panose="020B0706030502030204" pitchFamily="34" charset="0"/>
              </a:defRPr>
            </a:lvl1pPr>
          </a:lstStyle>
          <a:p>
            <a:r>
              <a:rPr lang="en-US" dirty="0"/>
              <a:t>Announced greenfield and project finance, change in value, 2019–2020 </a:t>
            </a:r>
            <a:r>
              <a:rPr lang="en-US" sz="1200" dirty="0">
                <a:latin typeface="HelveticaNeueLTStd-LtCn" panose="020B0406020202030204" pitchFamily="34" charset="0"/>
              </a:rPr>
              <a:t>(Per cent)</a:t>
            </a:r>
            <a:endParaRPr lang="x-none" sz="1200" dirty="0">
              <a:latin typeface="HelveticaNeueLTStd-LtCn" panose="020B04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92D3BBA-8ECD-4E5E-BAA7-B6AF3C68A29C}"/>
              </a:ext>
            </a:extLst>
          </p:cNvPr>
          <p:cNvSpPr txBox="1"/>
          <p:nvPr/>
        </p:nvSpPr>
        <p:spPr>
          <a:xfrm>
            <a:off x="260646" y="99947"/>
            <a:ext cx="100260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9978"/>
                </a:solidFill>
                <a:latin typeface="HelveticaNeueLTStd-BdCn" panose="020B0706030502030204" pitchFamily="34" charset="0"/>
              </a:rPr>
              <a:t>Progress since 2015 in promoting investment in the SDGs has been largely undone by the pandemic </a:t>
            </a:r>
            <a:endParaRPr lang="x-none" sz="2400" dirty="0"/>
          </a:p>
        </p:txBody>
      </p:sp>
    </p:spTree>
    <p:extLst>
      <p:ext uri="{BB962C8B-B14F-4D97-AF65-F5344CB8AC3E}">
        <p14:creationId xmlns:p14="http://schemas.microsoft.com/office/powerpoint/2010/main" xmlns="" val="3358319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C351D92-9604-405F-B0A4-88CB10475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66" y="1418602"/>
            <a:ext cx="9803218" cy="47726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8391C15-1B18-45F1-8ABC-506F794B59EA}"/>
              </a:ext>
            </a:extLst>
          </p:cNvPr>
          <p:cNvSpPr txBox="1"/>
          <p:nvPr/>
        </p:nvSpPr>
        <p:spPr>
          <a:xfrm>
            <a:off x="260647" y="644088"/>
            <a:ext cx="527275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solidFill>
                  <a:srgbClr val="009978"/>
                </a:solidFill>
                <a:latin typeface="HelveticaNeueLTStd-BdCn" panose="020B0706030502030204" pitchFamily="34" charset="0"/>
              </a:rPr>
              <a:t>Global FDI inflows, 2015–2020 and 2021–2022 forecast</a:t>
            </a:r>
          </a:p>
          <a:p>
            <a:pPr algn="l"/>
            <a:r>
              <a:rPr lang="en-US" sz="1200" b="0" i="0" u="none" strike="noStrike" baseline="0" dirty="0">
                <a:solidFill>
                  <a:srgbClr val="009978"/>
                </a:solidFill>
                <a:latin typeface="HelveticaNeueLTStd-LtCn" panose="020B0406020202030204" pitchFamily="34" charset="0"/>
              </a:rPr>
              <a:t>(Billions of dollars)</a:t>
            </a:r>
            <a:endParaRPr lang="x-non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276E8CF-B4AF-4903-984C-BEBCE311ABC2}"/>
              </a:ext>
            </a:extLst>
          </p:cNvPr>
          <p:cNvSpPr txBox="1"/>
          <p:nvPr/>
        </p:nvSpPr>
        <p:spPr>
          <a:xfrm>
            <a:off x="260646" y="131793"/>
            <a:ext cx="100260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u="none" strike="noStrike" baseline="0" dirty="0">
                <a:solidFill>
                  <a:srgbClr val="009978"/>
                </a:solidFill>
                <a:latin typeface="HelveticaNeueLTStd-BdCn" panose="020B0706030502030204" pitchFamily="34" charset="0"/>
              </a:rPr>
              <a:t>UNCTAD expects a bottoming out of FDI in 2021, and an initial recovery</a:t>
            </a:r>
            <a:endParaRPr lang="x-none" sz="2400" dirty="0"/>
          </a:p>
        </p:txBody>
      </p:sp>
    </p:spTree>
    <p:extLst>
      <p:ext uri="{BB962C8B-B14F-4D97-AF65-F5344CB8AC3E}">
        <p14:creationId xmlns:p14="http://schemas.microsoft.com/office/powerpoint/2010/main" xmlns="" val="2677472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979" y="228598"/>
            <a:ext cx="4459514" cy="617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0506" y="29256"/>
            <a:ext cx="4793124" cy="6811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5788FE4-FA5F-48FC-BA77-A22F1DDCA15E}"/>
              </a:ext>
            </a:extLst>
          </p:cNvPr>
          <p:cNvSpPr txBox="1"/>
          <p:nvPr/>
        </p:nvSpPr>
        <p:spPr>
          <a:xfrm>
            <a:off x="3161944" y="2377594"/>
            <a:ext cx="5019323" cy="24776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Investment trends and prospects</a:t>
            </a:r>
          </a:p>
          <a:p>
            <a:pPr marL="285750" indent="-28575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Investment policy developments</a:t>
            </a:r>
          </a:p>
          <a:p>
            <a:pPr marL="285750" indent="-28575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Investing in sustainable recovery</a:t>
            </a:r>
          </a:p>
          <a:p>
            <a:pPr marL="285750" indent="-28575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Capital markets and sustainable finance</a:t>
            </a:r>
            <a:endParaRPr lang="x-none" sz="20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4110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E541653-748E-4C74-A89D-38CE415AE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36" y="1222820"/>
            <a:ext cx="9578277" cy="50361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DF3293B-304E-4EC7-9433-80C60E23843A}"/>
              </a:ext>
            </a:extLst>
          </p:cNvPr>
          <p:cNvSpPr txBox="1"/>
          <p:nvPr/>
        </p:nvSpPr>
        <p:spPr>
          <a:xfrm>
            <a:off x="166642" y="653381"/>
            <a:ext cx="98397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solidFill>
                  <a:srgbClr val="009978"/>
                </a:solidFill>
                <a:latin typeface="HelveticaNeueLTStd-BdCn" panose="020B0706030502030204" pitchFamily="34" charset="0"/>
              </a:rPr>
              <a:t>Changes in national investment policies, 2003–2020 </a:t>
            </a:r>
            <a:r>
              <a:rPr lang="en-US" sz="1200" b="0" i="0" u="none" strike="noStrike" baseline="0" dirty="0">
                <a:solidFill>
                  <a:srgbClr val="009978"/>
                </a:solidFill>
                <a:latin typeface="HelveticaNeueLTStd-LtCn" panose="020B0406020202030204" pitchFamily="34" charset="0"/>
              </a:rPr>
              <a:t>(Per cent)</a:t>
            </a:r>
            <a:endParaRPr lang="x-non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1F25A1-C120-448C-A8F8-94A6DD5D4B0E}"/>
              </a:ext>
            </a:extLst>
          </p:cNvPr>
          <p:cNvSpPr txBox="1"/>
          <p:nvPr/>
        </p:nvSpPr>
        <p:spPr>
          <a:xfrm>
            <a:off x="166642" y="125621"/>
            <a:ext cx="100260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u="none" strike="noStrike" baseline="0" dirty="0">
                <a:solidFill>
                  <a:srgbClr val="009978"/>
                </a:solidFill>
                <a:latin typeface="HelveticaNeueLTStd-BdCn" panose="020B0706030502030204" pitchFamily="34" charset="0"/>
              </a:rPr>
              <a:t>The share of more restrictive/regulatory policies reached a record high</a:t>
            </a:r>
            <a:endParaRPr lang="x-none" sz="2400" dirty="0"/>
          </a:p>
        </p:txBody>
      </p:sp>
    </p:spTree>
    <p:extLst>
      <p:ext uri="{BB962C8B-B14F-4D97-AF65-F5344CB8AC3E}">
        <p14:creationId xmlns:p14="http://schemas.microsoft.com/office/powerpoint/2010/main" xmlns="" val="3565370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9A48528-4211-49A8-A200-418623471A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18"/>
          <a:stretch/>
        </p:blipFill>
        <p:spPr>
          <a:xfrm>
            <a:off x="1070611" y="1119500"/>
            <a:ext cx="8218120" cy="47644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0F11E11-42E9-4E6E-B5B0-89FE7EEEF8CC}"/>
              </a:ext>
            </a:extLst>
          </p:cNvPr>
          <p:cNvSpPr txBox="1"/>
          <p:nvPr/>
        </p:nvSpPr>
        <p:spPr>
          <a:xfrm>
            <a:off x="166642" y="125621"/>
            <a:ext cx="100260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u="none" strike="noStrike" baseline="0" dirty="0">
                <a:solidFill>
                  <a:srgbClr val="009978"/>
                </a:solidFill>
                <a:latin typeface="HelveticaNeueLTStd-BdCn" panose="020B0706030502030204" pitchFamily="34" charset="0"/>
              </a:rPr>
              <a:t>UNCTAD launches its Investing in Health Initiative, targeted at low and lower middle income countries</a:t>
            </a:r>
            <a:endParaRPr lang="x-none" sz="2400" dirty="0"/>
          </a:p>
        </p:txBody>
      </p:sp>
    </p:spTree>
    <p:extLst>
      <p:ext uri="{BB962C8B-B14F-4D97-AF65-F5344CB8AC3E}">
        <p14:creationId xmlns:p14="http://schemas.microsoft.com/office/powerpoint/2010/main" xmlns="" val="2828572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5788FE4-FA5F-48FC-BA77-A22F1DDCA15E}"/>
              </a:ext>
            </a:extLst>
          </p:cNvPr>
          <p:cNvSpPr txBox="1"/>
          <p:nvPr/>
        </p:nvSpPr>
        <p:spPr>
          <a:xfrm>
            <a:off x="3161944" y="2377594"/>
            <a:ext cx="5019323" cy="24776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Investment trends and prospects</a:t>
            </a:r>
          </a:p>
          <a:p>
            <a:pPr marL="285750" indent="-28575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Investment policy developments</a:t>
            </a:r>
          </a:p>
          <a:p>
            <a:pPr marL="285750" indent="-28575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Investing in sustainable recovery</a:t>
            </a:r>
          </a:p>
          <a:p>
            <a:pPr marL="285750" indent="-28575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Capital markets and sustainable finance</a:t>
            </a:r>
            <a:endParaRPr lang="x-none" sz="20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1172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14FEB15-9EA0-4706-AD0D-301A996DA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46" y="1316052"/>
            <a:ext cx="9827604" cy="48515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131B4A7-4E1C-4EC4-9AF4-BC6042FF9BC5}"/>
              </a:ext>
            </a:extLst>
          </p:cNvPr>
          <p:cNvSpPr txBox="1"/>
          <p:nvPr/>
        </p:nvSpPr>
        <p:spPr>
          <a:xfrm>
            <a:off x="131479" y="904307"/>
            <a:ext cx="98276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009978"/>
                </a:solidFill>
                <a:latin typeface="HelveticaNeueLTStd-BdCn" panose="020B0706030502030204" pitchFamily="34" charset="0"/>
              </a:rPr>
              <a:t>The impact of the pandemic on investment in productive capacity: a snapshot</a:t>
            </a:r>
            <a:endParaRPr lang="x-non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F34E990-86E8-4C02-A767-4B6A29611C28}"/>
              </a:ext>
            </a:extLst>
          </p:cNvPr>
          <p:cNvSpPr txBox="1"/>
          <p:nvPr/>
        </p:nvSpPr>
        <p:spPr>
          <a:xfrm>
            <a:off x="161420" y="73310"/>
            <a:ext cx="100260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u="none" strike="noStrike" baseline="0" dirty="0">
                <a:solidFill>
                  <a:srgbClr val="009978"/>
                </a:solidFill>
                <a:latin typeface="HelveticaNeueLTStd-BdCn" panose="020B0706030502030204" pitchFamily="34" charset="0"/>
              </a:rPr>
              <a:t>Investment in industry has been hit harder by the pandemic than investment in infrastructure</a:t>
            </a:r>
            <a:endParaRPr lang="x-none" sz="2400" dirty="0"/>
          </a:p>
        </p:txBody>
      </p:sp>
    </p:spTree>
    <p:extLst>
      <p:ext uri="{BB962C8B-B14F-4D97-AF65-F5344CB8AC3E}">
        <p14:creationId xmlns:p14="http://schemas.microsoft.com/office/powerpoint/2010/main" xmlns="" val="1051912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FA191D4-DF7D-41C9-B6EF-89DF7634D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1" y="1754990"/>
            <a:ext cx="8350615" cy="46276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F254F56-3390-4791-A388-32A761CE0EE2}"/>
              </a:ext>
            </a:extLst>
          </p:cNvPr>
          <p:cNvSpPr txBox="1"/>
          <p:nvPr/>
        </p:nvSpPr>
        <p:spPr>
          <a:xfrm>
            <a:off x="243554" y="1003915"/>
            <a:ext cx="64648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009978"/>
                </a:solidFill>
                <a:latin typeface="HelveticaNeueLTStd-BdCn" panose="020B0706030502030204" pitchFamily="34" charset="0"/>
              </a:rPr>
              <a:t>Stimulus programs: rescue and recovery </a:t>
            </a:r>
            <a:r>
              <a:rPr lang="en-US" sz="1200" b="0" i="0" u="none" strike="noStrike" baseline="0" dirty="0">
                <a:solidFill>
                  <a:srgbClr val="009978"/>
                </a:solidFill>
                <a:latin typeface="HelveticaNeueLTStd-LtCn" panose="020B0406020202030204" pitchFamily="34" charset="0"/>
              </a:rPr>
              <a:t>(Trillions of dollars and per cent)</a:t>
            </a:r>
            <a:endParaRPr lang="x-non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2EE1179-5AA3-426E-9B23-DF09AF6CC303}"/>
              </a:ext>
            </a:extLst>
          </p:cNvPr>
          <p:cNvSpPr txBox="1"/>
          <p:nvPr/>
        </p:nvSpPr>
        <p:spPr>
          <a:xfrm>
            <a:off x="243554" y="160508"/>
            <a:ext cx="100260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u="none" strike="noStrike" baseline="0" dirty="0">
                <a:solidFill>
                  <a:srgbClr val="009978"/>
                </a:solidFill>
                <a:latin typeface="HelveticaNeueLTStd-BdCn" panose="020B0706030502030204" pitchFamily="34" charset="0"/>
              </a:rPr>
              <a:t>The bulk of recovery investment packages are in developed countries, but the impact on international investment will be global</a:t>
            </a:r>
            <a:endParaRPr lang="x-none" sz="2400" dirty="0"/>
          </a:p>
        </p:txBody>
      </p:sp>
    </p:spTree>
    <p:extLst>
      <p:ext uri="{BB962C8B-B14F-4D97-AF65-F5344CB8AC3E}">
        <p14:creationId xmlns:p14="http://schemas.microsoft.com/office/powerpoint/2010/main" xmlns="" val="395048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79614"/>
            <a:ext cx="1054735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Материалы доклада о мировых инвестициях традиционно доступны </a:t>
            </a:r>
            <a:r>
              <a:rPr lang="ru-RU" dirty="0" err="1" smtClean="0">
                <a:solidFill>
                  <a:srgbClr val="FF0000"/>
                </a:solidFill>
              </a:rPr>
              <a:t>онлайн</a:t>
            </a:r>
            <a:r>
              <a:rPr lang="ru-RU" dirty="0" smtClean="0">
                <a:solidFill>
                  <a:srgbClr val="FF0000"/>
                </a:solidFill>
              </a:rPr>
              <a:t> на сайте ЮНКТАД – </a:t>
            </a:r>
            <a:r>
              <a:rPr lang="en-US" dirty="0" smtClean="0">
                <a:solidFill>
                  <a:srgbClr val="FF0000"/>
                </a:solidFill>
                <a:hlinkClick r:id="rId2"/>
              </a:rPr>
              <a:t>https</a:t>
            </a:r>
            <a:r>
              <a:rPr lang="en-US" dirty="0" smtClean="0">
                <a:solidFill>
                  <a:srgbClr val="FF0000"/>
                </a:solidFill>
                <a:hlinkClick r:id="rId2"/>
              </a:rPr>
              <a:t>://</a:t>
            </a:r>
            <a:r>
              <a:rPr lang="en-US" dirty="0" smtClean="0">
                <a:solidFill>
                  <a:srgbClr val="FF0000"/>
                </a:solidFill>
                <a:hlinkClick r:id="rId2"/>
              </a:rPr>
              <a:t>unctad.org/webflyer/world-investment-report-2021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sz="1700" dirty="0" smtClean="0">
                <a:solidFill>
                  <a:srgbClr val="FF0000"/>
                </a:solidFill>
              </a:rPr>
              <a:t>Сам доклад (</a:t>
            </a:r>
            <a:r>
              <a:rPr lang="en-US" sz="1700" dirty="0" smtClean="0">
                <a:solidFill>
                  <a:srgbClr val="FF0000"/>
                </a:solidFill>
                <a:hlinkClick r:id="rId3"/>
              </a:rPr>
              <a:t>https://</a:t>
            </a:r>
            <a:r>
              <a:rPr lang="en-US" sz="1700" dirty="0" smtClean="0">
                <a:solidFill>
                  <a:srgbClr val="FF0000"/>
                </a:solidFill>
                <a:hlinkClick r:id="rId3"/>
              </a:rPr>
              <a:t>unctad.org/system/files/official-document/wir2021_en.pdf</a:t>
            </a:r>
            <a:r>
              <a:rPr lang="ru-RU" sz="1700" dirty="0" smtClean="0">
                <a:solidFill>
                  <a:srgbClr val="FF0000"/>
                </a:solidFill>
              </a:rPr>
              <a:t>) – 279 стр. (уже доступен) + пресс-релизы + </a:t>
            </a:r>
            <a:r>
              <a:rPr lang="ru-RU" sz="1700" dirty="0" err="1" smtClean="0">
                <a:solidFill>
                  <a:srgbClr val="FF0000"/>
                </a:solidFill>
              </a:rPr>
              <a:t>онлайн-таблицы</a:t>
            </a:r>
            <a:r>
              <a:rPr lang="ru-RU" sz="1700" dirty="0" smtClean="0">
                <a:solidFill>
                  <a:srgbClr val="FF0000"/>
                </a:solidFill>
              </a:rPr>
              <a:t> с более детальной статистикой, которые вывешивают чуть позже</a:t>
            </a:r>
            <a:endParaRPr lang="ru-RU" sz="17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0610" y="1626164"/>
            <a:ext cx="3397475" cy="4786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35700" y="1763485"/>
            <a:ext cx="2919490" cy="4669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A6467FB-FB68-4298-9A10-121103273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694" y="1366875"/>
            <a:ext cx="9827604" cy="49477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28142DC-0954-437E-83D2-205073E53892}"/>
              </a:ext>
            </a:extLst>
          </p:cNvPr>
          <p:cNvSpPr txBox="1"/>
          <p:nvPr/>
        </p:nvSpPr>
        <p:spPr>
          <a:xfrm>
            <a:off x="231684" y="997544"/>
            <a:ext cx="73313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009978"/>
                </a:solidFill>
                <a:latin typeface="HelveticaNeueLTStd-BdCn" panose="020B0706030502030204" pitchFamily="34" charset="0"/>
              </a:rPr>
              <a:t>Total spending in infrastructure, historical and expected </a:t>
            </a:r>
            <a:r>
              <a:rPr lang="en-US" sz="1200" b="0" i="0" u="none" strike="noStrike" baseline="0" dirty="0">
                <a:solidFill>
                  <a:srgbClr val="009978"/>
                </a:solidFill>
                <a:latin typeface="HelveticaNeueLTStd-LtCn" panose="020B0406020202030204" pitchFamily="34" charset="0"/>
              </a:rPr>
              <a:t>(Trillions of dollars and per cent)</a:t>
            </a:r>
            <a:endParaRPr lang="x-non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5548EF5-A54B-4E8E-9348-53695505D155}"/>
              </a:ext>
            </a:extLst>
          </p:cNvPr>
          <p:cNvSpPr txBox="1"/>
          <p:nvPr/>
        </p:nvSpPr>
        <p:spPr>
          <a:xfrm>
            <a:off x="243555" y="160508"/>
            <a:ext cx="100883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u="none" strike="noStrike" baseline="0" dirty="0">
                <a:solidFill>
                  <a:srgbClr val="009978"/>
                </a:solidFill>
                <a:latin typeface="HelveticaNeueLTStd-BdCn" panose="020B0706030502030204" pitchFamily="34" charset="0"/>
              </a:rPr>
              <a:t>The increase in infrastructure investment implied by recovery packages is at least 3 times the fastest rate of growth of the last decade</a:t>
            </a:r>
            <a:endParaRPr lang="x-none" sz="2400" dirty="0"/>
          </a:p>
        </p:txBody>
      </p:sp>
    </p:spTree>
    <p:extLst>
      <p:ext uri="{BB962C8B-B14F-4D97-AF65-F5344CB8AC3E}">
        <p14:creationId xmlns:p14="http://schemas.microsoft.com/office/powerpoint/2010/main" xmlns="" val="858137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ED91942-6DFF-43E1-BD6E-2F6C51F24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18" y="975720"/>
            <a:ext cx="9827604" cy="51454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2E141B4-63C7-48EF-AC58-E01B0CDD128F}"/>
              </a:ext>
            </a:extLst>
          </p:cNvPr>
          <p:cNvSpPr txBox="1"/>
          <p:nvPr/>
        </p:nvSpPr>
        <p:spPr>
          <a:xfrm>
            <a:off x="243555" y="160508"/>
            <a:ext cx="81740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u="none" strike="noStrike" baseline="0" dirty="0">
                <a:solidFill>
                  <a:srgbClr val="009978"/>
                </a:solidFill>
                <a:latin typeface="HelveticaNeueLTStd-BdCn" panose="020B0706030502030204" pitchFamily="34" charset="0"/>
              </a:rPr>
              <a:t>Investing in Sustainable Recovery: a Policy Framework</a:t>
            </a:r>
            <a:endParaRPr lang="x-none" sz="2400" dirty="0"/>
          </a:p>
        </p:txBody>
      </p:sp>
    </p:spTree>
    <p:extLst>
      <p:ext uri="{BB962C8B-B14F-4D97-AF65-F5344CB8AC3E}">
        <p14:creationId xmlns:p14="http://schemas.microsoft.com/office/powerpoint/2010/main" xmlns="" val="31916187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5788FE4-FA5F-48FC-BA77-A22F1DDCA15E}"/>
              </a:ext>
            </a:extLst>
          </p:cNvPr>
          <p:cNvSpPr txBox="1"/>
          <p:nvPr/>
        </p:nvSpPr>
        <p:spPr>
          <a:xfrm>
            <a:off x="3161944" y="2377594"/>
            <a:ext cx="5357557" cy="24776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Investment trends and prospects</a:t>
            </a:r>
          </a:p>
          <a:p>
            <a:pPr marL="285750" indent="-28575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Investment policy developments</a:t>
            </a:r>
          </a:p>
          <a:p>
            <a:pPr marL="285750" indent="-28575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Investing in sustainable recovery</a:t>
            </a:r>
          </a:p>
          <a:p>
            <a:pPr marL="285750" indent="-28575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Capital markets and sustainable finance</a:t>
            </a:r>
            <a:endParaRPr lang="x-none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98195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BB16D23-31CF-412B-ABB2-1D3B0CDEE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245" y="1375873"/>
            <a:ext cx="9906859" cy="48307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7BAB487-691A-40AC-B169-D70975C48C55}"/>
              </a:ext>
            </a:extLst>
          </p:cNvPr>
          <p:cNvSpPr txBox="1"/>
          <p:nvPr/>
        </p:nvSpPr>
        <p:spPr>
          <a:xfrm>
            <a:off x="243555" y="160508"/>
            <a:ext cx="81740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u="none" strike="noStrike" baseline="0" dirty="0">
                <a:solidFill>
                  <a:srgbClr val="009978"/>
                </a:solidFill>
                <a:latin typeface="HelveticaNeueLTStd-BdCn" panose="020B0706030502030204" pitchFamily="34" charset="0"/>
              </a:rPr>
              <a:t>Sustainable funds are growing fast</a:t>
            </a:r>
            <a:endParaRPr lang="x-none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00DCE3E-CDBB-4206-9652-256CA244C60C}"/>
              </a:ext>
            </a:extLst>
          </p:cNvPr>
          <p:cNvSpPr txBox="1"/>
          <p:nvPr/>
        </p:nvSpPr>
        <p:spPr>
          <a:xfrm>
            <a:off x="243555" y="746729"/>
            <a:ext cx="88748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solidFill>
                  <a:srgbClr val="009978"/>
                </a:solidFill>
                <a:latin typeface="HelveticaNeueLTStd-BdCn" panose="020B0706030502030204" pitchFamily="34" charset="0"/>
              </a:rPr>
              <a:t>Number of sustainable funds and assets under management, 2010–2020 </a:t>
            </a:r>
            <a:r>
              <a:rPr lang="en-US" sz="1200" b="0" i="0" u="none" strike="noStrike" baseline="0" dirty="0">
                <a:solidFill>
                  <a:srgbClr val="009978"/>
                </a:solidFill>
                <a:latin typeface="HelveticaNeueLTStd-LtCn" panose="020B0406020202030204" pitchFamily="34" charset="0"/>
              </a:rPr>
              <a:t>(Billions of dollars)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23553758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9567A48-5A4C-4247-AC38-83350F46B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125" y="1567469"/>
            <a:ext cx="9113156" cy="48112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3ECA9A2-44FC-4EEF-A4D5-F35AEE3B9C8B}"/>
              </a:ext>
            </a:extLst>
          </p:cNvPr>
          <p:cNvSpPr txBox="1"/>
          <p:nvPr/>
        </p:nvSpPr>
        <p:spPr>
          <a:xfrm>
            <a:off x="365968" y="740253"/>
            <a:ext cx="581439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solidFill>
                  <a:srgbClr val="009978"/>
                </a:solidFill>
                <a:latin typeface="HelveticaNeueLTStd-BdCn" panose="020B0706030502030204" pitchFamily="34" charset="0"/>
              </a:rPr>
              <a:t>Growth in the sustainable bond market, 2015–2020</a:t>
            </a:r>
          </a:p>
          <a:p>
            <a:pPr algn="l"/>
            <a:r>
              <a:rPr lang="en-US" sz="1200" b="0" i="0" u="none" strike="noStrike" baseline="0" dirty="0">
                <a:solidFill>
                  <a:srgbClr val="009978"/>
                </a:solidFill>
                <a:latin typeface="HelveticaNeueLTStd-LtCn" panose="020B0406020202030204" pitchFamily="34" charset="0"/>
              </a:rPr>
              <a:t>(Billions of dollars)</a:t>
            </a:r>
            <a:endParaRPr lang="x-non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DCB8340-20AA-4BBD-96B0-55B0ECC3D07B}"/>
              </a:ext>
            </a:extLst>
          </p:cNvPr>
          <p:cNvSpPr txBox="1"/>
          <p:nvPr/>
        </p:nvSpPr>
        <p:spPr>
          <a:xfrm>
            <a:off x="365968" y="160508"/>
            <a:ext cx="98312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u="none" strike="noStrike" baseline="0" dirty="0">
                <a:solidFill>
                  <a:srgbClr val="009978"/>
                </a:solidFill>
                <a:latin typeface="HelveticaNeueLTStd-BdCn" panose="020B0706030502030204" pitchFamily="34" charset="0"/>
              </a:rPr>
              <a:t>Sustainable bonds booming, with social and mixed bonds catching up</a:t>
            </a:r>
            <a:endParaRPr lang="x-none" sz="2400" dirty="0"/>
          </a:p>
        </p:txBody>
      </p:sp>
    </p:spTree>
    <p:extLst>
      <p:ext uri="{BB962C8B-B14F-4D97-AF65-F5344CB8AC3E}">
        <p14:creationId xmlns:p14="http://schemas.microsoft.com/office/powerpoint/2010/main" xmlns="" val="24313815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91B1CAE-C2C3-475A-8C1D-03498B91C9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12"/>
          <a:stretch/>
        </p:blipFill>
        <p:spPr>
          <a:xfrm>
            <a:off x="246981" y="1051133"/>
            <a:ext cx="9882473" cy="51481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3E7F03D-FCE6-4D6B-8291-F813A1C55AE5}"/>
              </a:ext>
            </a:extLst>
          </p:cNvPr>
          <p:cNvSpPr txBox="1"/>
          <p:nvPr/>
        </p:nvSpPr>
        <p:spPr>
          <a:xfrm>
            <a:off x="246981" y="288695"/>
            <a:ext cx="94446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u="none" strike="noStrike" baseline="0" dirty="0">
                <a:solidFill>
                  <a:srgbClr val="009978"/>
                </a:solidFill>
                <a:latin typeface="HelveticaNeueLTStd-BdCn" panose="020B0706030502030204" pitchFamily="34" charset="0"/>
              </a:rPr>
              <a:t>UNCTAD launches the Global Sustainable Finance Observatory</a:t>
            </a:r>
            <a:endParaRPr lang="x-none" sz="2400" dirty="0"/>
          </a:p>
        </p:txBody>
      </p:sp>
    </p:spTree>
    <p:extLst>
      <p:ext uri="{BB962C8B-B14F-4D97-AF65-F5344CB8AC3E}">
        <p14:creationId xmlns:p14="http://schemas.microsoft.com/office/powerpoint/2010/main" xmlns="" val="2955300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3736" y="0"/>
            <a:ext cx="29309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dirty="0" smtClean="0">
                <a:solidFill>
                  <a:srgbClr val="FF0000"/>
                </a:solidFill>
              </a:rPr>
              <a:t>Оглавление </a:t>
            </a:r>
            <a:r>
              <a:rPr lang="en-US" sz="2100" dirty="0" smtClean="0">
                <a:solidFill>
                  <a:srgbClr val="FF0000"/>
                </a:solidFill>
              </a:rPr>
              <a:t>WIR2021</a:t>
            </a:r>
            <a:endParaRPr lang="ru-RU" sz="21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5498"/>
            <a:ext cx="3184071" cy="588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86150" y="415498"/>
            <a:ext cx="3469500" cy="6220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92736" y="415498"/>
            <a:ext cx="3354614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5788FE4-FA5F-48FC-BA77-A22F1DDCA15E}"/>
              </a:ext>
            </a:extLst>
          </p:cNvPr>
          <p:cNvSpPr txBox="1"/>
          <p:nvPr/>
        </p:nvSpPr>
        <p:spPr>
          <a:xfrm>
            <a:off x="3161944" y="2377594"/>
            <a:ext cx="5019323" cy="24776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Investment trends and prospects</a:t>
            </a:r>
          </a:p>
          <a:p>
            <a:pPr marL="285750" indent="-28575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Investment policy developments</a:t>
            </a:r>
          </a:p>
          <a:p>
            <a:pPr marL="285750" indent="-28575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Investing in sustainable recovery</a:t>
            </a:r>
          </a:p>
          <a:p>
            <a:pPr marL="285750" indent="-28575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Capital markets and sustainable finance</a:t>
            </a:r>
            <a:endParaRPr lang="x-none" sz="20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2864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E743F0C-A607-4AFD-AD9A-9E3E8A52A2AC}"/>
              </a:ext>
            </a:extLst>
          </p:cNvPr>
          <p:cNvSpPr txBox="1"/>
          <p:nvPr/>
        </p:nvSpPr>
        <p:spPr>
          <a:xfrm>
            <a:off x="277738" y="163878"/>
            <a:ext cx="100260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9978"/>
                </a:solidFill>
                <a:latin typeface="HelveticaNeueLTStd-BdCn" panose="020B0706030502030204" pitchFamily="34" charset="0"/>
              </a:rPr>
              <a:t>Global FDI fell below $1 trillion, lowest level for 15 years</a:t>
            </a:r>
            <a:endParaRPr lang="x-none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6621" y="543432"/>
            <a:ext cx="8907236" cy="58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88223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9907" y="0"/>
            <a:ext cx="8474529" cy="6394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92896D4-EBD2-4078-87FA-87C093371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77" y="1674976"/>
            <a:ext cx="9839797" cy="45510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D73CCF8-7CAB-4713-B5EA-0D08593A6E53}"/>
              </a:ext>
            </a:extLst>
          </p:cNvPr>
          <p:cNvSpPr txBox="1"/>
          <p:nvPr/>
        </p:nvSpPr>
        <p:spPr>
          <a:xfrm>
            <a:off x="260646" y="716866"/>
            <a:ext cx="98397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solidFill>
                  <a:srgbClr val="009978"/>
                </a:solidFill>
                <a:latin typeface="HelveticaNeueLTStd-BdCn" panose="020B0706030502030204" pitchFamily="34" charset="0"/>
              </a:rPr>
              <a:t>Announced greenfield projects, cross-border M&amp;As and international project finance deals,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9978"/>
                </a:solidFill>
                <a:latin typeface="HelveticaNeueLTStd-BdCn" panose="020B0706030502030204" pitchFamily="34" charset="0"/>
              </a:rPr>
              <a:t>2019 Q1–2021 Q1</a:t>
            </a:r>
            <a:endParaRPr lang="x-non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26850A0-FFD2-480F-B2AE-8769D07E173A}"/>
              </a:ext>
            </a:extLst>
          </p:cNvPr>
          <p:cNvSpPr txBox="1"/>
          <p:nvPr/>
        </p:nvSpPr>
        <p:spPr>
          <a:xfrm>
            <a:off x="260646" y="99947"/>
            <a:ext cx="100260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9978"/>
                </a:solidFill>
                <a:latin typeface="HelveticaNeueLTStd-BdCn" panose="020B0706030502030204" pitchFamily="34" charset="0"/>
              </a:rPr>
              <a:t>Investment fell across all types – greenfield still not showing signs of recovery</a:t>
            </a:r>
            <a:endParaRPr lang="x-none" sz="2400" dirty="0"/>
          </a:p>
        </p:txBody>
      </p:sp>
    </p:spTree>
    <p:extLst>
      <p:ext uri="{BB962C8B-B14F-4D97-AF65-F5344CB8AC3E}">
        <p14:creationId xmlns:p14="http://schemas.microsoft.com/office/powerpoint/2010/main" xmlns="" val="3516044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AD8A2E0-5EBE-4242-8289-030690BFBC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835"/>
          <a:stretch/>
        </p:blipFill>
        <p:spPr>
          <a:xfrm>
            <a:off x="2204814" y="1078915"/>
            <a:ext cx="5007835" cy="54076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7CD62A1-B3B2-4E4C-8F06-201D8397758B}"/>
              </a:ext>
            </a:extLst>
          </p:cNvPr>
          <p:cNvSpPr txBox="1"/>
          <p:nvPr/>
        </p:nvSpPr>
        <p:spPr>
          <a:xfrm>
            <a:off x="260646" y="665183"/>
            <a:ext cx="579832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solidFill>
                  <a:srgbClr val="009978"/>
                </a:solidFill>
                <a:latin typeface="HelveticaNeueLTStd-BdCn" panose="020B0706030502030204" pitchFamily="34" charset="0"/>
              </a:rPr>
              <a:t>FDI inflows, by region, 2019 and 2020</a:t>
            </a:r>
          </a:p>
          <a:p>
            <a:pPr algn="l"/>
            <a:r>
              <a:rPr lang="en-US" sz="1200" b="0" i="0" u="none" strike="noStrike" baseline="0" dirty="0">
                <a:solidFill>
                  <a:srgbClr val="009978"/>
                </a:solidFill>
                <a:latin typeface="HelveticaNeueLTStd-LtCn" panose="020B0406020202030204" pitchFamily="34" charset="0"/>
              </a:rPr>
              <a:t>(Billions of dollars and per cent)</a:t>
            </a:r>
            <a:endParaRPr lang="x-non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055CE4F-C7A7-4BC1-83C8-0C57FF578AE7}"/>
              </a:ext>
            </a:extLst>
          </p:cNvPr>
          <p:cNvSpPr txBox="1"/>
          <p:nvPr/>
        </p:nvSpPr>
        <p:spPr>
          <a:xfrm>
            <a:off x="260646" y="99947"/>
            <a:ext cx="100260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9978"/>
                </a:solidFill>
                <a:latin typeface="HelveticaNeueLTStd-BdCn" panose="020B0706030502030204" pitchFamily="34" charset="0"/>
              </a:rPr>
              <a:t>Contrasting trends in developed and developing economies</a:t>
            </a:r>
            <a:endParaRPr lang="x-none" sz="2400" dirty="0"/>
          </a:p>
        </p:txBody>
      </p:sp>
    </p:spTree>
    <p:extLst>
      <p:ext uri="{BB962C8B-B14F-4D97-AF65-F5344CB8AC3E}">
        <p14:creationId xmlns:p14="http://schemas.microsoft.com/office/powerpoint/2010/main" xmlns="" val="116395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9930" y="464003"/>
            <a:ext cx="4652941" cy="4883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2593" y="464004"/>
            <a:ext cx="4601315" cy="5040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44929" y="5666014"/>
            <a:ext cx="2141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Russia: 32.1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 9.7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73675" y="5666014"/>
            <a:ext cx="2141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Russia: </a:t>
            </a:r>
            <a:r>
              <a:rPr lang="en-US" dirty="0" smtClean="0">
                <a:solidFill>
                  <a:srgbClr val="FF0000"/>
                </a:solidFill>
              </a:rPr>
              <a:t>22.0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6.3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{FC4BBEAF-0D03-FE48-979F-8BB2F95469F8}tf16401378</Template>
  <TotalTime>257</TotalTime>
  <Words>450</Words>
  <Application>Microsoft Office PowerPoint</Application>
  <PresentationFormat>Произвольный</PresentationFormat>
  <Paragraphs>52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Madison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Thierry Alran</dc:creator>
  <cp:lastModifiedBy>HP</cp:lastModifiedBy>
  <cp:revision>20</cp:revision>
  <dcterms:created xsi:type="dcterms:W3CDTF">2021-06-16T15:46:10Z</dcterms:created>
  <dcterms:modified xsi:type="dcterms:W3CDTF">2021-06-21T12:56:16Z</dcterms:modified>
</cp:coreProperties>
</file>